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97" r:id="rId2"/>
    <p:sldId id="256" r:id="rId3"/>
    <p:sldId id="284" r:id="rId4"/>
    <p:sldId id="285" r:id="rId5"/>
    <p:sldId id="257" r:id="rId6"/>
    <p:sldId id="283" r:id="rId7"/>
    <p:sldId id="286" r:id="rId8"/>
    <p:sldId id="258" r:id="rId9"/>
    <p:sldId id="259" r:id="rId10"/>
    <p:sldId id="260" r:id="rId11"/>
    <p:sldId id="287" r:id="rId12"/>
    <p:sldId id="261" r:id="rId13"/>
    <p:sldId id="262" r:id="rId14"/>
    <p:sldId id="263" r:id="rId15"/>
    <p:sldId id="264" r:id="rId16"/>
    <p:sldId id="265" r:id="rId17"/>
    <p:sldId id="266" r:id="rId18"/>
    <p:sldId id="267" r:id="rId19"/>
    <p:sldId id="268" r:id="rId20"/>
    <p:sldId id="269" r:id="rId21"/>
    <p:sldId id="289" r:id="rId22"/>
    <p:sldId id="270" r:id="rId23"/>
    <p:sldId id="271" r:id="rId24"/>
    <p:sldId id="290" r:id="rId25"/>
    <p:sldId id="272" r:id="rId26"/>
    <p:sldId id="273" r:id="rId27"/>
    <p:sldId id="274" r:id="rId28"/>
    <p:sldId id="291" r:id="rId29"/>
    <p:sldId id="275" r:id="rId30"/>
    <p:sldId id="292" r:id="rId31"/>
    <p:sldId id="276" r:id="rId32"/>
    <p:sldId id="277" r:id="rId33"/>
    <p:sldId id="294" r:id="rId34"/>
    <p:sldId id="278" r:id="rId35"/>
    <p:sldId id="279" r:id="rId36"/>
    <p:sldId id="280" r:id="rId37"/>
    <p:sldId id="293" r:id="rId38"/>
    <p:sldId id="288" r:id="rId39"/>
    <p:sldId id="296" r:id="rId40"/>
    <p:sldId id="281" r:id="rId41"/>
    <p:sldId id="282" r:id="rId4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2" d="100"/>
          <a:sy n="72"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1E1F6881-24FE-4520-B196-780195EF63E4}" type="datetimeFigureOut">
              <a:rPr lang="ru-RU" smtClean="0"/>
              <a:t>07.09.2021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4996175-406C-484C-8520-81D4D7602499}" type="slidenum">
              <a:rPr lang="ru-RU" smtClean="0"/>
              <a:t>‹#›</a:t>
            </a:fld>
            <a:endParaRPr lang="ru-RU"/>
          </a:p>
        </p:txBody>
      </p:sp>
    </p:spTree>
    <p:extLst>
      <p:ext uri="{BB962C8B-B14F-4D97-AF65-F5344CB8AC3E}">
        <p14:creationId xmlns:p14="http://schemas.microsoft.com/office/powerpoint/2010/main" val="5530101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1E1F6881-24FE-4520-B196-780195EF63E4}" type="datetimeFigureOut">
              <a:rPr lang="ru-RU" smtClean="0"/>
              <a:t>07.09.2021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4996175-406C-484C-8520-81D4D7602499}" type="slidenum">
              <a:rPr lang="ru-RU" smtClean="0"/>
              <a:t>‹#›</a:t>
            </a:fld>
            <a:endParaRPr lang="ru-RU"/>
          </a:p>
        </p:txBody>
      </p:sp>
    </p:spTree>
    <p:extLst>
      <p:ext uri="{BB962C8B-B14F-4D97-AF65-F5344CB8AC3E}">
        <p14:creationId xmlns:p14="http://schemas.microsoft.com/office/powerpoint/2010/main" val="28455734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1E1F6881-24FE-4520-B196-780195EF63E4}" type="datetimeFigureOut">
              <a:rPr lang="ru-RU" smtClean="0"/>
              <a:t>07.09.2021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4996175-406C-484C-8520-81D4D7602499}" type="slidenum">
              <a:rPr lang="ru-RU" smtClean="0"/>
              <a:t>‹#›</a:t>
            </a:fld>
            <a:endParaRPr lang="ru-RU"/>
          </a:p>
        </p:txBody>
      </p:sp>
    </p:spTree>
    <p:extLst>
      <p:ext uri="{BB962C8B-B14F-4D97-AF65-F5344CB8AC3E}">
        <p14:creationId xmlns:p14="http://schemas.microsoft.com/office/powerpoint/2010/main" val="34857499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1E1F6881-24FE-4520-B196-780195EF63E4}" type="datetimeFigureOut">
              <a:rPr lang="ru-RU" smtClean="0"/>
              <a:t>07.09.2021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4996175-406C-484C-8520-81D4D7602499}" type="slidenum">
              <a:rPr lang="ru-RU" smtClean="0"/>
              <a:t>‹#›</a:t>
            </a:fld>
            <a:endParaRPr lang="ru-RU"/>
          </a:p>
        </p:txBody>
      </p:sp>
    </p:spTree>
    <p:extLst>
      <p:ext uri="{BB962C8B-B14F-4D97-AF65-F5344CB8AC3E}">
        <p14:creationId xmlns:p14="http://schemas.microsoft.com/office/powerpoint/2010/main" val="3766244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1E1F6881-24FE-4520-B196-780195EF63E4}" type="datetimeFigureOut">
              <a:rPr lang="ru-RU" smtClean="0"/>
              <a:t>07.09.2021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14996175-406C-484C-8520-81D4D7602499}" type="slidenum">
              <a:rPr lang="ru-RU" smtClean="0"/>
              <a:t>‹#›</a:t>
            </a:fld>
            <a:endParaRPr lang="ru-RU"/>
          </a:p>
        </p:txBody>
      </p:sp>
    </p:spTree>
    <p:extLst>
      <p:ext uri="{BB962C8B-B14F-4D97-AF65-F5344CB8AC3E}">
        <p14:creationId xmlns:p14="http://schemas.microsoft.com/office/powerpoint/2010/main" val="25774753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1E1F6881-24FE-4520-B196-780195EF63E4}" type="datetimeFigureOut">
              <a:rPr lang="ru-RU" smtClean="0"/>
              <a:t>07.09.2021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14996175-406C-484C-8520-81D4D7602499}" type="slidenum">
              <a:rPr lang="ru-RU" smtClean="0"/>
              <a:t>‹#›</a:t>
            </a:fld>
            <a:endParaRPr lang="ru-RU"/>
          </a:p>
        </p:txBody>
      </p:sp>
    </p:spTree>
    <p:extLst>
      <p:ext uri="{BB962C8B-B14F-4D97-AF65-F5344CB8AC3E}">
        <p14:creationId xmlns:p14="http://schemas.microsoft.com/office/powerpoint/2010/main" val="1239222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1F6881-24FE-4520-B196-780195EF63E4}" type="datetimeFigureOut">
              <a:rPr lang="ru-RU" smtClean="0"/>
              <a:t>07.09.2021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14996175-406C-484C-8520-81D4D7602499}" type="slidenum">
              <a:rPr lang="ru-RU" smtClean="0"/>
              <a:t>‹#›</a:t>
            </a:fld>
            <a:endParaRPr lang="ru-RU"/>
          </a:p>
        </p:txBody>
      </p:sp>
    </p:spTree>
    <p:extLst>
      <p:ext uri="{BB962C8B-B14F-4D97-AF65-F5344CB8AC3E}">
        <p14:creationId xmlns:p14="http://schemas.microsoft.com/office/powerpoint/2010/main" val="33791523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1E1F6881-24FE-4520-B196-780195EF63E4}" type="datetimeFigureOut">
              <a:rPr lang="ru-RU" smtClean="0"/>
              <a:t>07.09.2021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4996175-406C-484C-8520-81D4D7602499}" type="slidenum">
              <a:rPr lang="ru-RU" smtClean="0"/>
              <a:t>‹#›</a:t>
            </a:fld>
            <a:endParaRPr lang="ru-RU"/>
          </a:p>
        </p:txBody>
      </p:sp>
    </p:spTree>
    <p:extLst>
      <p:ext uri="{BB962C8B-B14F-4D97-AF65-F5344CB8AC3E}">
        <p14:creationId xmlns:p14="http://schemas.microsoft.com/office/powerpoint/2010/main" val="35503831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1E1F6881-24FE-4520-B196-780195EF63E4}" type="datetimeFigureOut">
              <a:rPr lang="ru-RU" smtClean="0"/>
              <a:t>07.09.2021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4996175-406C-484C-8520-81D4D7602499}" type="slidenum">
              <a:rPr lang="ru-RU" smtClean="0"/>
              <a:t>‹#›</a:t>
            </a:fld>
            <a:endParaRPr lang="ru-RU"/>
          </a:p>
        </p:txBody>
      </p:sp>
    </p:spTree>
    <p:extLst>
      <p:ext uri="{BB962C8B-B14F-4D97-AF65-F5344CB8AC3E}">
        <p14:creationId xmlns:p14="http://schemas.microsoft.com/office/powerpoint/2010/main" val="16844750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1E1F6881-24FE-4520-B196-780195EF63E4}" type="datetimeFigureOut">
              <a:rPr lang="ru-RU" smtClean="0"/>
              <a:t>07.09.2021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4996175-406C-484C-8520-81D4D7602499}" type="slidenum">
              <a:rPr lang="ru-RU" smtClean="0"/>
              <a:t>‹#›</a:t>
            </a:fld>
            <a:endParaRPr lang="ru-RU"/>
          </a:p>
        </p:txBody>
      </p:sp>
    </p:spTree>
    <p:extLst>
      <p:ext uri="{BB962C8B-B14F-4D97-AF65-F5344CB8AC3E}">
        <p14:creationId xmlns:p14="http://schemas.microsoft.com/office/powerpoint/2010/main" val="42528880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1E1F6881-24FE-4520-B196-780195EF63E4}" type="datetimeFigureOut">
              <a:rPr lang="ru-RU" smtClean="0"/>
              <a:t>07.09.2021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4996175-406C-484C-8520-81D4D7602499}" type="slidenum">
              <a:rPr lang="ru-RU" smtClean="0"/>
              <a:t>‹#›</a:t>
            </a:fld>
            <a:endParaRPr lang="ru-RU"/>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5288052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1E1F6881-24FE-4520-B196-780195EF63E4}" type="datetimeFigureOut">
              <a:rPr lang="ru-RU" smtClean="0"/>
              <a:t>07.09.2021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4996175-406C-484C-8520-81D4D7602499}" type="slidenum">
              <a:rPr lang="ru-RU" smtClean="0"/>
              <a:t>‹#›</a:t>
            </a:fld>
            <a:endParaRPr lang="ru-RU"/>
          </a:p>
        </p:txBody>
      </p:sp>
    </p:spTree>
    <p:extLst>
      <p:ext uri="{BB962C8B-B14F-4D97-AF65-F5344CB8AC3E}">
        <p14:creationId xmlns:p14="http://schemas.microsoft.com/office/powerpoint/2010/main" val="316169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1E1F6881-24FE-4520-B196-780195EF63E4}" type="datetimeFigureOut">
              <a:rPr lang="ru-RU" smtClean="0"/>
              <a:t>07.09.2021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4996175-406C-484C-8520-81D4D7602499}" type="slidenum">
              <a:rPr lang="ru-RU" smtClean="0"/>
              <a:t>‹#›</a:t>
            </a:fld>
            <a:endParaRPr lang="ru-R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6732189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1E1F6881-24FE-4520-B196-780195EF63E4}" type="datetimeFigureOut">
              <a:rPr lang="ru-RU" smtClean="0"/>
              <a:t>07.09.2021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4996175-406C-484C-8520-81D4D7602499}" type="slidenum">
              <a:rPr lang="ru-RU" smtClean="0"/>
              <a:t>‹#›</a:t>
            </a:fld>
            <a:endParaRPr lang="ru-RU"/>
          </a:p>
        </p:txBody>
      </p:sp>
    </p:spTree>
    <p:extLst>
      <p:ext uri="{BB962C8B-B14F-4D97-AF65-F5344CB8AC3E}">
        <p14:creationId xmlns:p14="http://schemas.microsoft.com/office/powerpoint/2010/main" val="24421939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1E1F6881-24FE-4520-B196-780195EF63E4}" type="datetimeFigureOut">
              <a:rPr lang="ru-RU" smtClean="0"/>
              <a:t>07.09.2021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4996175-406C-484C-8520-81D4D7602499}" type="slidenum">
              <a:rPr lang="ru-RU" smtClean="0"/>
              <a:t>‹#›</a:t>
            </a:fld>
            <a:endParaRPr lang="ru-RU"/>
          </a:p>
        </p:txBody>
      </p:sp>
    </p:spTree>
    <p:extLst>
      <p:ext uri="{BB962C8B-B14F-4D97-AF65-F5344CB8AC3E}">
        <p14:creationId xmlns:p14="http://schemas.microsoft.com/office/powerpoint/2010/main" val="15931913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1E1F6881-24FE-4520-B196-780195EF63E4}" type="datetimeFigureOut">
              <a:rPr lang="ru-RU" smtClean="0"/>
              <a:t>07.09.2021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4996175-406C-484C-8520-81D4D7602499}" type="slidenum">
              <a:rPr lang="ru-RU" smtClean="0"/>
              <a:t>‹#›</a:t>
            </a:fld>
            <a:endParaRPr lang="ru-RU"/>
          </a:p>
        </p:txBody>
      </p:sp>
    </p:spTree>
    <p:extLst>
      <p:ext uri="{BB962C8B-B14F-4D97-AF65-F5344CB8AC3E}">
        <p14:creationId xmlns:p14="http://schemas.microsoft.com/office/powerpoint/2010/main" val="15191910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E1F6881-24FE-4520-B196-780195EF63E4}" type="datetimeFigureOut">
              <a:rPr lang="ru-RU" smtClean="0"/>
              <a:t>07.09.2021</a:t>
            </a:fld>
            <a:endParaRPr lang="ru-RU"/>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14996175-406C-484C-8520-81D4D7602499}" type="slidenum">
              <a:rPr lang="ru-RU" smtClean="0"/>
              <a:t>‹#›</a:t>
            </a:fld>
            <a:endParaRPr lang="ru-RU"/>
          </a:p>
        </p:txBody>
      </p:sp>
    </p:spTree>
    <p:extLst>
      <p:ext uri="{BB962C8B-B14F-4D97-AF65-F5344CB8AC3E}">
        <p14:creationId xmlns:p14="http://schemas.microsoft.com/office/powerpoint/2010/main" val="1293387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08CB5ED-4E52-421B-AC27-0B83B4C6A75E}"/>
              </a:ext>
            </a:extLst>
          </p:cNvPr>
          <p:cNvSpPr>
            <a:spLocks noGrp="1"/>
          </p:cNvSpPr>
          <p:nvPr>
            <p:ph type="ctrTitle"/>
          </p:nvPr>
        </p:nvSpPr>
        <p:spPr/>
        <p:txBody>
          <a:bodyPr/>
          <a:lstStyle/>
          <a:p>
            <a:r>
              <a:rPr lang="ru-RU" dirty="0"/>
              <a:t>О вреде табакокурения</a:t>
            </a:r>
          </a:p>
        </p:txBody>
      </p:sp>
      <p:sp>
        <p:nvSpPr>
          <p:cNvPr id="3" name="Подзаголовок 2">
            <a:extLst>
              <a:ext uri="{FF2B5EF4-FFF2-40B4-BE49-F238E27FC236}">
                <a16:creationId xmlns:a16="http://schemas.microsoft.com/office/drawing/2014/main" id="{1F7EC975-1D19-4B26-9602-49DE39556963}"/>
              </a:ext>
            </a:extLst>
          </p:cNvPr>
          <p:cNvSpPr>
            <a:spLocks noGrp="1"/>
          </p:cNvSpPr>
          <p:nvPr>
            <p:ph type="subTitle" idx="1"/>
          </p:nvPr>
        </p:nvSpPr>
        <p:spPr>
          <a:xfrm>
            <a:off x="353683" y="4556090"/>
            <a:ext cx="10524226" cy="1646302"/>
          </a:xfrm>
        </p:spPr>
        <p:txBody>
          <a:bodyPr>
            <a:normAutofit/>
          </a:bodyPr>
          <a:lstStyle/>
          <a:p>
            <a:r>
              <a:rPr lang="ru-RU" dirty="0"/>
              <a:t>ГБУЗ НО «НОЦОЗМП»</a:t>
            </a:r>
          </a:p>
          <a:p>
            <a:endParaRPr lang="ru-RU" dirty="0"/>
          </a:p>
          <a:p>
            <a:endParaRPr lang="ru-RU" dirty="0"/>
          </a:p>
          <a:p>
            <a:r>
              <a:rPr lang="ru-RU" dirty="0"/>
              <a:t>(С использованием информации, взятых из открытых источников в Интернете)</a:t>
            </a:r>
          </a:p>
        </p:txBody>
      </p:sp>
    </p:spTree>
    <p:extLst>
      <p:ext uri="{BB962C8B-B14F-4D97-AF65-F5344CB8AC3E}">
        <p14:creationId xmlns:p14="http://schemas.microsoft.com/office/powerpoint/2010/main" val="3566413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3194883-4C33-40E8-A755-018028212FF6}"/>
              </a:ext>
            </a:extLst>
          </p:cNvPr>
          <p:cNvSpPr>
            <a:spLocks noGrp="1"/>
          </p:cNvSpPr>
          <p:nvPr>
            <p:ph type="ctrTitle"/>
          </p:nvPr>
        </p:nvSpPr>
        <p:spPr/>
        <p:txBody>
          <a:bodyPr/>
          <a:lstStyle/>
          <a:p>
            <a:endParaRPr lang="ru-RU" dirty="0"/>
          </a:p>
        </p:txBody>
      </p:sp>
      <p:sp>
        <p:nvSpPr>
          <p:cNvPr id="3" name="Подзаголовок 2">
            <a:extLst>
              <a:ext uri="{FF2B5EF4-FFF2-40B4-BE49-F238E27FC236}">
                <a16:creationId xmlns:a16="http://schemas.microsoft.com/office/drawing/2014/main" id="{F750267C-DE73-42ED-8298-30875224EE46}"/>
              </a:ext>
            </a:extLst>
          </p:cNvPr>
          <p:cNvSpPr>
            <a:spLocks noGrp="1"/>
          </p:cNvSpPr>
          <p:nvPr>
            <p:ph type="subTitle" idx="1"/>
          </p:nvPr>
        </p:nvSpPr>
        <p:spPr/>
        <p:txBody>
          <a:bodyPr/>
          <a:lstStyle/>
          <a:p>
            <a:endParaRPr lang="ru-RU" dirty="0"/>
          </a:p>
        </p:txBody>
      </p:sp>
      <p:pic>
        <p:nvPicPr>
          <p:cNvPr id="1026" name="Picture 2">
            <a:extLst>
              <a:ext uri="{FF2B5EF4-FFF2-40B4-BE49-F238E27FC236}">
                <a16:creationId xmlns:a16="http://schemas.microsoft.com/office/drawing/2014/main" id="{1D3A206E-7AEB-494E-84CC-A86796745C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0205049" cy="685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33556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0C8B1B3-25C6-462E-B393-3E6A6963AB08}"/>
              </a:ext>
            </a:extLst>
          </p:cNvPr>
          <p:cNvSpPr>
            <a:spLocks noGrp="1"/>
          </p:cNvSpPr>
          <p:nvPr>
            <p:ph type="title"/>
          </p:nvPr>
        </p:nvSpPr>
        <p:spPr/>
        <p:txBody>
          <a:bodyPr/>
          <a:lstStyle/>
          <a:p>
            <a:pPr algn="ctr"/>
            <a:r>
              <a:rPr lang="ru-RU" b="0" i="0" dirty="0" err="1">
                <a:solidFill>
                  <a:srgbClr val="666666"/>
                </a:solidFill>
                <a:effectLst/>
                <a:latin typeface="Arial" panose="020B0604020202020204" pitchFamily="34" charset="0"/>
              </a:rPr>
              <a:t>Nicotiana</a:t>
            </a:r>
            <a:r>
              <a:rPr lang="ru-RU" b="0" i="0" dirty="0">
                <a:solidFill>
                  <a:srgbClr val="666666"/>
                </a:solidFill>
                <a:effectLst/>
                <a:latin typeface="Arial" panose="020B0604020202020204" pitchFamily="34" charset="0"/>
              </a:rPr>
              <a:t> </a:t>
            </a:r>
            <a:r>
              <a:rPr lang="ru-RU" b="0" i="0" dirty="0" err="1">
                <a:solidFill>
                  <a:srgbClr val="666666"/>
                </a:solidFill>
                <a:effectLst/>
                <a:latin typeface="Arial" panose="020B0604020202020204" pitchFamily="34" charset="0"/>
              </a:rPr>
              <a:t>tabacum</a:t>
            </a:r>
            <a:endParaRPr lang="ru-RU" dirty="0"/>
          </a:p>
        </p:txBody>
      </p:sp>
      <p:sp>
        <p:nvSpPr>
          <p:cNvPr id="3" name="Объект 2">
            <a:extLst>
              <a:ext uri="{FF2B5EF4-FFF2-40B4-BE49-F238E27FC236}">
                <a16:creationId xmlns:a16="http://schemas.microsoft.com/office/drawing/2014/main" id="{90AE39D3-9B21-4211-A5E1-6CC35BF96AB3}"/>
              </a:ext>
            </a:extLst>
          </p:cNvPr>
          <p:cNvSpPr>
            <a:spLocks noGrp="1"/>
          </p:cNvSpPr>
          <p:nvPr>
            <p:ph idx="1"/>
          </p:nvPr>
        </p:nvSpPr>
        <p:spPr>
          <a:xfrm>
            <a:off x="310551" y="1930401"/>
            <a:ext cx="9437298" cy="4573916"/>
          </a:xfrm>
        </p:spPr>
        <p:txBody>
          <a:bodyPr>
            <a:normAutofit/>
          </a:bodyPr>
          <a:lstStyle/>
          <a:p>
            <a:pPr marL="0" indent="0">
              <a:buNone/>
            </a:pPr>
            <a:r>
              <a:rPr lang="ru-RU" sz="2800" b="0" i="0" dirty="0">
                <a:solidFill>
                  <a:srgbClr val="666666"/>
                </a:solidFill>
                <a:effectLst/>
                <a:latin typeface="Arial" panose="020B0604020202020204" pitchFamily="34" charset="0"/>
              </a:rPr>
              <a:t>Табак (латинское название </a:t>
            </a:r>
            <a:r>
              <a:rPr lang="ru-RU" sz="2800" b="0" i="0" dirty="0" err="1">
                <a:solidFill>
                  <a:srgbClr val="666666"/>
                </a:solidFill>
                <a:effectLst/>
                <a:latin typeface="Arial" panose="020B0604020202020204" pitchFamily="34" charset="0"/>
              </a:rPr>
              <a:t>Nicotiana</a:t>
            </a:r>
            <a:r>
              <a:rPr lang="ru-RU" sz="2800" b="0" i="0" dirty="0">
                <a:solidFill>
                  <a:srgbClr val="666666"/>
                </a:solidFill>
                <a:effectLst/>
                <a:latin typeface="Arial" panose="020B0604020202020204" pitchFamily="34" charset="0"/>
              </a:rPr>
              <a:t> </a:t>
            </a:r>
            <a:r>
              <a:rPr lang="ru-RU" sz="2800" b="0" i="0" dirty="0" err="1">
                <a:solidFill>
                  <a:srgbClr val="666666"/>
                </a:solidFill>
                <a:effectLst/>
                <a:latin typeface="Arial" panose="020B0604020202020204" pitchFamily="34" charset="0"/>
              </a:rPr>
              <a:t>tabacum</a:t>
            </a:r>
            <a:r>
              <a:rPr lang="ru-RU" sz="2800" b="0" i="0" dirty="0">
                <a:solidFill>
                  <a:srgbClr val="666666"/>
                </a:solidFill>
                <a:effectLst/>
                <a:latin typeface="Arial" panose="020B0604020202020204" pitchFamily="34" charset="0"/>
              </a:rPr>
              <a:t>) – это многолетнее травянистое растение семейства пасленовых, в листьях которого содержится никотин. Ближайшие родственники табака – картофель, томат, баклажаны, красный перец, белладонна, белена, дурман. </a:t>
            </a:r>
            <a:endParaRPr lang="ru-RU" sz="2800" dirty="0"/>
          </a:p>
        </p:txBody>
      </p:sp>
    </p:spTree>
    <p:extLst>
      <p:ext uri="{BB962C8B-B14F-4D97-AF65-F5344CB8AC3E}">
        <p14:creationId xmlns:p14="http://schemas.microsoft.com/office/powerpoint/2010/main" val="24447047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523F870-2327-442E-815A-51D343053F3F}"/>
              </a:ext>
            </a:extLst>
          </p:cNvPr>
          <p:cNvSpPr>
            <a:spLocks noGrp="1"/>
          </p:cNvSpPr>
          <p:nvPr>
            <p:ph type="title"/>
          </p:nvPr>
        </p:nvSpPr>
        <p:spPr/>
        <p:txBody>
          <a:bodyPr/>
          <a:lstStyle/>
          <a:p>
            <a:pPr algn="ctr"/>
            <a:r>
              <a:rPr lang="ru-RU" dirty="0"/>
              <a:t>Немного о растении ТАБАК</a:t>
            </a:r>
          </a:p>
        </p:txBody>
      </p:sp>
      <p:sp>
        <p:nvSpPr>
          <p:cNvPr id="3" name="Объект 2">
            <a:extLst>
              <a:ext uri="{FF2B5EF4-FFF2-40B4-BE49-F238E27FC236}">
                <a16:creationId xmlns:a16="http://schemas.microsoft.com/office/drawing/2014/main" id="{96EDFCA4-4F23-4F88-8727-B91BFD22BF2D}"/>
              </a:ext>
            </a:extLst>
          </p:cNvPr>
          <p:cNvSpPr>
            <a:spLocks noGrp="1"/>
          </p:cNvSpPr>
          <p:nvPr>
            <p:ph idx="1"/>
          </p:nvPr>
        </p:nvSpPr>
        <p:spPr/>
        <p:txBody>
          <a:bodyPr>
            <a:noAutofit/>
          </a:bodyPr>
          <a:lstStyle/>
          <a:p>
            <a:pPr marL="0" indent="0">
              <a:buNone/>
            </a:pPr>
            <a:r>
              <a:rPr lang="ru-RU" sz="3600" b="0" i="0" dirty="0">
                <a:solidFill>
                  <a:srgbClr val="666666"/>
                </a:solidFill>
                <a:effectLst/>
                <a:latin typeface="Arial" panose="020B0604020202020204" pitchFamily="34" charset="0"/>
              </a:rPr>
              <a:t>Листья табака обладают способностью избирательно накапливать радиоактивные элементы, выпадающие с осадками, и в первую очередь радиоактивный полоний</a:t>
            </a:r>
            <a:endParaRPr lang="ru-RU" sz="3600" dirty="0"/>
          </a:p>
        </p:txBody>
      </p:sp>
    </p:spTree>
    <p:extLst>
      <p:ext uri="{BB962C8B-B14F-4D97-AF65-F5344CB8AC3E}">
        <p14:creationId xmlns:p14="http://schemas.microsoft.com/office/powerpoint/2010/main" val="2390748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AEDB79E-36C4-47A4-A4DA-67A419596B2F}"/>
              </a:ext>
            </a:extLst>
          </p:cNvPr>
          <p:cNvSpPr>
            <a:spLocks noGrp="1"/>
          </p:cNvSpPr>
          <p:nvPr>
            <p:ph type="title"/>
          </p:nvPr>
        </p:nvSpPr>
        <p:spPr/>
        <p:txBody>
          <a:bodyPr/>
          <a:lstStyle/>
          <a:p>
            <a:endParaRPr lang="ru-RU"/>
          </a:p>
        </p:txBody>
      </p:sp>
      <p:pic>
        <p:nvPicPr>
          <p:cNvPr id="2050" name="Picture 2">
            <a:extLst>
              <a:ext uri="{FF2B5EF4-FFF2-40B4-BE49-F238E27FC236}">
                <a16:creationId xmlns:a16="http://schemas.microsoft.com/office/drawing/2014/main" id="{6B5337B3-7695-4C67-874A-575F474D697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0" y="0"/>
            <a:ext cx="1043796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89705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4555CE2-CA3B-4E4E-825A-8252D40BBF2D}"/>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id="{2DC6DD94-5F38-42B6-85AE-B57E0CB44BFF}"/>
              </a:ext>
            </a:extLst>
          </p:cNvPr>
          <p:cNvSpPr>
            <a:spLocks noGrp="1"/>
          </p:cNvSpPr>
          <p:nvPr>
            <p:ph idx="1"/>
          </p:nvPr>
        </p:nvSpPr>
        <p:spPr>
          <a:xfrm>
            <a:off x="69011" y="2001328"/>
            <a:ext cx="10110159" cy="4040034"/>
          </a:xfrm>
        </p:spPr>
        <p:txBody>
          <a:bodyPr>
            <a:normAutofit/>
          </a:bodyPr>
          <a:lstStyle/>
          <a:p>
            <a:pPr marL="0" indent="0">
              <a:buNone/>
            </a:pPr>
            <a:r>
              <a:rPr lang="ru-RU" sz="3600" b="0" i="0" dirty="0">
                <a:solidFill>
                  <a:srgbClr val="666666"/>
                </a:solidFill>
                <a:effectLst/>
                <a:latin typeface="Arial" panose="020B0604020202020204" pitchFamily="34" charset="0"/>
              </a:rPr>
              <a:t>Ни одно животное не додумалось до того, чтобы добровольно себя травить. </a:t>
            </a:r>
          </a:p>
          <a:p>
            <a:pPr marL="0" indent="0">
              <a:buNone/>
            </a:pPr>
            <a:r>
              <a:rPr lang="ru-RU" sz="3600" b="0" i="0" dirty="0">
                <a:solidFill>
                  <a:srgbClr val="666666"/>
                </a:solidFill>
                <a:effectLst/>
                <a:latin typeface="Arial" panose="020B0604020202020204" pitchFamily="34" charset="0"/>
              </a:rPr>
              <a:t>Это пришло в голову только «царю природы» - человеку.</a:t>
            </a:r>
            <a:endParaRPr lang="ru-RU" sz="3600" dirty="0"/>
          </a:p>
        </p:txBody>
      </p:sp>
    </p:spTree>
    <p:extLst>
      <p:ext uri="{BB962C8B-B14F-4D97-AF65-F5344CB8AC3E}">
        <p14:creationId xmlns:p14="http://schemas.microsoft.com/office/powerpoint/2010/main" val="14492938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E62B3FB-A728-4685-A717-FA76676A27BB}"/>
              </a:ext>
            </a:extLst>
          </p:cNvPr>
          <p:cNvSpPr>
            <a:spLocks noGrp="1"/>
          </p:cNvSpPr>
          <p:nvPr>
            <p:ph type="title"/>
          </p:nvPr>
        </p:nvSpPr>
        <p:spPr/>
        <p:txBody>
          <a:bodyPr/>
          <a:lstStyle/>
          <a:p>
            <a:pPr algn="ctr"/>
            <a:r>
              <a:rPr lang="ru-RU" dirty="0">
                <a:solidFill>
                  <a:srgbClr val="666666"/>
                </a:solidFill>
                <a:latin typeface="Arial" panose="020B0604020202020204" pitchFamily="34" charset="0"/>
              </a:rPr>
              <a:t>Немного истории</a:t>
            </a:r>
            <a:endParaRPr lang="ru-RU" dirty="0"/>
          </a:p>
        </p:txBody>
      </p:sp>
      <p:sp>
        <p:nvSpPr>
          <p:cNvPr id="3" name="Объект 2">
            <a:extLst>
              <a:ext uri="{FF2B5EF4-FFF2-40B4-BE49-F238E27FC236}">
                <a16:creationId xmlns:a16="http://schemas.microsoft.com/office/drawing/2014/main" id="{2AEED54F-32C5-4F08-B24E-02C774BF7411}"/>
              </a:ext>
            </a:extLst>
          </p:cNvPr>
          <p:cNvSpPr>
            <a:spLocks noGrp="1"/>
          </p:cNvSpPr>
          <p:nvPr>
            <p:ph idx="1"/>
          </p:nvPr>
        </p:nvSpPr>
        <p:spPr>
          <a:xfrm>
            <a:off x="120770" y="1233577"/>
            <a:ext cx="9670210" cy="5624423"/>
          </a:xfrm>
        </p:spPr>
        <p:txBody>
          <a:bodyPr>
            <a:normAutofit/>
          </a:bodyPr>
          <a:lstStyle/>
          <a:p>
            <a:pPr marL="0" indent="0" algn="just">
              <a:buNone/>
            </a:pPr>
            <a:r>
              <a:rPr lang="ru-RU" sz="2000" b="0" i="0" dirty="0">
                <a:solidFill>
                  <a:srgbClr val="666666"/>
                </a:solidFill>
                <a:effectLst/>
                <a:latin typeface="Arial" panose="020B0604020202020204" pitchFamily="34" charset="0"/>
              </a:rPr>
              <a:t>О курении табака европейцам стало известно после открытия Америки Христофором Колумбом. Когда путешественники пристали к одному из островов, то их встретили туземцы, державшие тоненькие свитки из высушенных листьев (</a:t>
            </a:r>
            <a:r>
              <a:rPr lang="ru-RU" sz="2000" b="0" i="0" dirty="0" err="1">
                <a:solidFill>
                  <a:srgbClr val="666666"/>
                </a:solidFill>
                <a:effectLst/>
                <a:latin typeface="Arial" panose="020B0604020202020204" pitchFamily="34" charset="0"/>
              </a:rPr>
              <a:t>сигаро</a:t>
            </a:r>
            <a:r>
              <a:rPr lang="ru-RU" sz="2000" b="0" i="0" dirty="0">
                <a:solidFill>
                  <a:srgbClr val="666666"/>
                </a:solidFill>
                <a:effectLst/>
                <a:latin typeface="Arial" panose="020B0604020202020204" pitchFamily="34" charset="0"/>
              </a:rPr>
              <a:t>) во рту и пускавшие дым изо рта и из носа. Участники экспедиции с удивлением смотрели, как островитяне вдыхают вонючий дьявольский дым, образующийся при сгорании листьев. Кроме того, туземцы втягивали в себя дым через длинные трубки, свитые из коры. Один конец трубки находился в сосуде с дымящимися листьями, а другой, раздвоенный на конце, вставлялся в нос. Эти трубки назывались «</a:t>
            </a:r>
            <a:r>
              <a:rPr lang="ru-RU" sz="2000" b="0" i="0" dirty="0" err="1">
                <a:solidFill>
                  <a:srgbClr val="666666"/>
                </a:solidFill>
                <a:effectLst/>
                <a:latin typeface="Arial" panose="020B0604020202020204" pitchFamily="34" charset="0"/>
              </a:rPr>
              <a:t>табако</a:t>
            </a:r>
            <a:r>
              <a:rPr lang="ru-RU" sz="2000" b="0" i="0" dirty="0">
                <a:solidFill>
                  <a:srgbClr val="666666"/>
                </a:solidFill>
                <a:effectLst/>
                <a:latin typeface="Arial" panose="020B0604020202020204" pitchFamily="34" charset="0"/>
              </a:rPr>
              <a:t>». Также эти листья жевали и принимали внутрь. В XVI веке табак получил распространение во Франции, где ему приписывали целебное действие. Французский посол в Португалии Жан Нико в 1560 г. привез листья табака из Лиссабона для Екатерины Медичи. Французская королева нюхала его, считая, что он помогает при головных болях. От имени этого дипломата «никотин» приобрёл своё имя.</a:t>
            </a:r>
            <a:endParaRPr lang="ru-RU" sz="2000" dirty="0"/>
          </a:p>
        </p:txBody>
      </p:sp>
    </p:spTree>
    <p:extLst>
      <p:ext uri="{BB962C8B-B14F-4D97-AF65-F5344CB8AC3E}">
        <p14:creationId xmlns:p14="http://schemas.microsoft.com/office/powerpoint/2010/main" val="12566589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4CBC055-49FC-4B62-90C2-C33F955E6472}"/>
              </a:ext>
            </a:extLst>
          </p:cNvPr>
          <p:cNvSpPr>
            <a:spLocks noGrp="1"/>
          </p:cNvSpPr>
          <p:nvPr>
            <p:ph type="title"/>
          </p:nvPr>
        </p:nvSpPr>
        <p:spPr/>
        <p:txBody>
          <a:bodyPr/>
          <a:lstStyle/>
          <a:p>
            <a:endParaRPr lang="ru-RU"/>
          </a:p>
        </p:txBody>
      </p:sp>
      <p:pic>
        <p:nvPicPr>
          <p:cNvPr id="3074" name="Picture 2">
            <a:extLst>
              <a:ext uri="{FF2B5EF4-FFF2-40B4-BE49-F238E27FC236}">
                <a16:creationId xmlns:a16="http://schemas.microsoft.com/office/drawing/2014/main" id="{187C73EA-7E0E-4341-B277-DECD1835740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0" y="0"/>
            <a:ext cx="962707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37520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95F53BE-9C7D-463E-9127-0423D6DDC013}"/>
              </a:ext>
            </a:extLst>
          </p:cNvPr>
          <p:cNvSpPr>
            <a:spLocks noGrp="1"/>
          </p:cNvSpPr>
          <p:nvPr>
            <p:ph type="title"/>
          </p:nvPr>
        </p:nvSpPr>
        <p:spPr/>
        <p:txBody>
          <a:bodyPr/>
          <a:lstStyle/>
          <a:p>
            <a:endParaRPr lang="ru-RU"/>
          </a:p>
        </p:txBody>
      </p:sp>
      <p:pic>
        <p:nvPicPr>
          <p:cNvPr id="4098" name="Picture 2">
            <a:extLst>
              <a:ext uri="{FF2B5EF4-FFF2-40B4-BE49-F238E27FC236}">
                <a16:creationId xmlns:a16="http://schemas.microsoft.com/office/drawing/2014/main" id="{6EA1F657-EA43-4CA4-9F99-C7B554DA79D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943729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08746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CA4987D-04DE-4F1D-B02F-BB7C35F09AAB}"/>
              </a:ext>
            </a:extLst>
          </p:cNvPr>
          <p:cNvSpPr>
            <a:spLocks noGrp="1"/>
          </p:cNvSpPr>
          <p:nvPr>
            <p:ph type="title"/>
          </p:nvPr>
        </p:nvSpPr>
        <p:spPr/>
        <p:txBody>
          <a:bodyPr/>
          <a:lstStyle/>
          <a:p>
            <a:endParaRPr lang="ru-RU"/>
          </a:p>
        </p:txBody>
      </p:sp>
      <p:pic>
        <p:nvPicPr>
          <p:cNvPr id="5122" name="Picture 2">
            <a:extLst>
              <a:ext uri="{FF2B5EF4-FFF2-40B4-BE49-F238E27FC236}">
                <a16:creationId xmlns:a16="http://schemas.microsoft.com/office/drawing/2014/main" id="{51238618-AECB-44A0-8A7F-8B27CABB8E1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973922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50386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2ECAEB8-5D21-4B3B-90BC-98EC4A2BAE85}"/>
              </a:ext>
            </a:extLst>
          </p:cNvPr>
          <p:cNvSpPr>
            <a:spLocks noGrp="1"/>
          </p:cNvSpPr>
          <p:nvPr>
            <p:ph type="title"/>
          </p:nvPr>
        </p:nvSpPr>
        <p:spPr>
          <a:xfrm>
            <a:off x="677334" y="86264"/>
            <a:ext cx="8596668" cy="715993"/>
          </a:xfrm>
        </p:spPr>
        <p:txBody>
          <a:bodyPr/>
          <a:lstStyle/>
          <a:p>
            <a:pPr algn="ctr"/>
            <a:r>
              <a:rPr lang="ru-RU" dirty="0">
                <a:solidFill>
                  <a:srgbClr val="666666"/>
                </a:solidFill>
                <a:latin typeface="Arial" panose="020B0604020202020204" pitchFamily="34" charset="0"/>
              </a:rPr>
              <a:t>Немного истории</a:t>
            </a:r>
            <a:endParaRPr lang="ru-RU" dirty="0"/>
          </a:p>
        </p:txBody>
      </p:sp>
      <p:sp>
        <p:nvSpPr>
          <p:cNvPr id="3" name="Объект 2">
            <a:extLst>
              <a:ext uri="{FF2B5EF4-FFF2-40B4-BE49-F238E27FC236}">
                <a16:creationId xmlns:a16="http://schemas.microsoft.com/office/drawing/2014/main" id="{1BC7448B-6159-445C-888A-032032886046}"/>
              </a:ext>
            </a:extLst>
          </p:cNvPr>
          <p:cNvSpPr>
            <a:spLocks noGrp="1"/>
          </p:cNvSpPr>
          <p:nvPr>
            <p:ph idx="1"/>
          </p:nvPr>
        </p:nvSpPr>
        <p:spPr>
          <a:xfrm>
            <a:off x="-1" y="802258"/>
            <a:ext cx="10032521" cy="6055742"/>
          </a:xfrm>
        </p:spPr>
        <p:txBody>
          <a:bodyPr>
            <a:normAutofit/>
          </a:bodyPr>
          <a:lstStyle/>
          <a:p>
            <a:pPr marL="0" indent="0" algn="just">
              <a:buNone/>
            </a:pPr>
            <a:r>
              <a:rPr lang="ru-RU" sz="2000" b="0" i="0" dirty="0">
                <a:solidFill>
                  <a:srgbClr val="666666"/>
                </a:solidFill>
                <a:effectLst/>
                <a:latin typeface="Arial" panose="020B0604020202020204" pitchFamily="34" charset="0"/>
              </a:rPr>
              <a:t>Вследствие неумеренного курения табака появились случаи отравления, что побудило власти к преследованию курения. Так, в Англии в 1585 г. за курение табака подвергали тяжелым телесным наказаниям, курильщиков водили по улицам с петлёй на шее, а «злостных» даже приговаривали к смертной казни. Их отрубленные головы с трубкой во рту выставляли на площади. </a:t>
            </a:r>
          </a:p>
          <a:p>
            <a:pPr marL="0" indent="0" algn="just">
              <a:buNone/>
            </a:pPr>
            <a:r>
              <a:rPr lang="ru-RU" sz="2000" b="0" i="0" dirty="0">
                <a:solidFill>
                  <a:srgbClr val="666666"/>
                </a:solidFill>
                <a:effectLst/>
                <a:latin typeface="Arial" panose="020B0604020202020204" pitchFamily="34" charset="0"/>
              </a:rPr>
              <a:t>В Турции эта вредная привычка приняла столь грозное распространение, что курильщиков сажали на кол. </a:t>
            </a:r>
          </a:p>
          <a:p>
            <a:pPr marL="0" indent="0" algn="just">
              <a:buNone/>
            </a:pPr>
            <a:r>
              <a:rPr lang="ru-RU" sz="2000" b="0" i="0" dirty="0">
                <a:solidFill>
                  <a:srgbClr val="666666"/>
                </a:solidFill>
                <a:effectLst/>
                <a:latin typeface="Arial" panose="020B0604020202020204" pitchFamily="34" charset="0"/>
              </a:rPr>
              <a:t>О появлении табака в России мнение ученых-историков расходятся. Одни считают, что курение табака на Руси было ещё до открытия Америки, другие полагают, что табак завезли английские купцы во времена Ивана Грозного. Называли его «чертово зелье». Михаил Романов запретил курение из-за частых пожаров. Тем курильщикам, которые попадались первый раз, давали 60 ударов палками по стопам, а во второй раз отрезали уши и нос (1634г.). Петр I отменил гонения, так как сам пристрастился к табаку в Голландии. Очень давно люди поняли, что табак – сильный яд . Его стали с успехом применять для уничтожения клопов, блох . Его раствором опрыскивали деревья для уничтожения вредителей .</a:t>
            </a:r>
            <a:endParaRPr lang="ru-RU" sz="2000" dirty="0"/>
          </a:p>
        </p:txBody>
      </p:sp>
    </p:spTree>
    <p:extLst>
      <p:ext uri="{BB962C8B-B14F-4D97-AF65-F5344CB8AC3E}">
        <p14:creationId xmlns:p14="http://schemas.microsoft.com/office/powerpoint/2010/main" val="18396078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5D6BEEE-D886-4749-9C7C-CBA200B4185E}"/>
              </a:ext>
            </a:extLst>
          </p:cNvPr>
          <p:cNvSpPr>
            <a:spLocks noGrp="1"/>
          </p:cNvSpPr>
          <p:nvPr>
            <p:ph type="title"/>
          </p:nvPr>
        </p:nvSpPr>
        <p:spPr/>
        <p:txBody>
          <a:bodyPr/>
          <a:lstStyle/>
          <a:p>
            <a:endParaRPr lang="ru-RU"/>
          </a:p>
        </p:txBody>
      </p:sp>
      <p:pic>
        <p:nvPicPr>
          <p:cNvPr id="6146" name="Picture 2">
            <a:extLst>
              <a:ext uri="{FF2B5EF4-FFF2-40B4-BE49-F238E27FC236}">
                <a16:creationId xmlns:a16="http://schemas.microsoft.com/office/drawing/2014/main" id="{DCB20C01-C07C-41D5-BE86-90B9717D69E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958394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77076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C95424C-7CBB-44D1-8011-EDC44103043D}"/>
              </a:ext>
            </a:extLst>
          </p:cNvPr>
          <p:cNvSpPr>
            <a:spLocks noGrp="1"/>
          </p:cNvSpPr>
          <p:nvPr>
            <p:ph type="title"/>
          </p:nvPr>
        </p:nvSpPr>
        <p:spPr/>
        <p:txBody>
          <a:bodyPr/>
          <a:lstStyle/>
          <a:p>
            <a:endParaRPr lang="ru-RU"/>
          </a:p>
        </p:txBody>
      </p:sp>
      <p:pic>
        <p:nvPicPr>
          <p:cNvPr id="7170" name="Picture 2">
            <a:extLst>
              <a:ext uri="{FF2B5EF4-FFF2-40B4-BE49-F238E27FC236}">
                <a16:creationId xmlns:a16="http://schemas.microsoft.com/office/drawing/2014/main" id="{69376F9F-0ACA-4C9B-AA80-45A65165938A}"/>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981686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02793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A6540FF-5E36-4E5F-8611-90654F241F30}"/>
              </a:ext>
            </a:extLst>
          </p:cNvPr>
          <p:cNvSpPr>
            <a:spLocks noGrp="1"/>
          </p:cNvSpPr>
          <p:nvPr>
            <p:ph type="title"/>
          </p:nvPr>
        </p:nvSpPr>
        <p:spPr/>
        <p:txBody>
          <a:bodyPr/>
          <a:lstStyle/>
          <a:p>
            <a:endParaRPr lang="ru-RU"/>
          </a:p>
        </p:txBody>
      </p:sp>
      <p:pic>
        <p:nvPicPr>
          <p:cNvPr id="8194" name="Picture 2">
            <a:extLst>
              <a:ext uri="{FF2B5EF4-FFF2-40B4-BE49-F238E27FC236}">
                <a16:creationId xmlns:a16="http://schemas.microsoft.com/office/drawing/2014/main" id="{7B2C7650-6D81-48F8-B52C-F6E6A0B16A8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011015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84199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5599CD7-279B-4E9F-BB48-FEA204C79996}"/>
              </a:ext>
            </a:extLst>
          </p:cNvPr>
          <p:cNvSpPr>
            <a:spLocks noGrp="1"/>
          </p:cNvSpPr>
          <p:nvPr>
            <p:ph type="title"/>
          </p:nvPr>
        </p:nvSpPr>
        <p:spPr/>
        <p:txBody>
          <a:bodyPr/>
          <a:lstStyle/>
          <a:p>
            <a:endParaRPr lang="ru-RU"/>
          </a:p>
        </p:txBody>
      </p:sp>
      <p:pic>
        <p:nvPicPr>
          <p:cNvPr id="9218" name="Picture 2">
            <a:extLst>
              <a:ext uri="{FF2B5EF4-FFF2-40B4-BE49-F238E27FC236}">
                <a16:creationId xmlns:a16="http://schemas.microsoft.com/office/drawing/2014/main" id="{33E4B2EB-19AB-419E-B2A2-F5E70867EC6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016191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66507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124FEDC-BC6F-483D-8E0E-DDF7FA68C044}"/>
              </a:ext>
            </a:extLst>
          </p:cNvPr>
          <p:cNvSpPr>
            <a:spLocks noGrp="1"/>
          </p:cNvSpPr>
          <p:nvPr>
            <p:ph type="title"/>
          </p:nvPr>
        </p:nvSpPr>
        <p:spPr/>
        <p:txBody>
          <a:bodyPr/>
          <a:lstStyle/>
          <a:p>
            <a:endParaRPr lang="ru-RU"/>
          </a:p>
        </p:txBody>
      </p:sp>
      <p:pic>
        <p:nvPicPr>
          <p:cNvPr id="10242" name="Picture 2">
            <a:extLst>
              <a:ext uri="{FF2B5EF4-FFF2-40B4-BE49-F238E27FC236}">
                <a16:creationId xmlns:a16="http://schemas.microsoft.com/office/drawing/2014/main" id="{6C27B9B6-8219-416E-A8DE-68900D0189F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998938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49424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3559B25-6423-4215-888F-D185995A6AC2}"/>
              </a:ext>
            </a:extLst>
          </p:cNvPr>
          <p:cNvSpPr>
            <a:spLocks noGrp="1"/>
          </p:cNvSpPr>
          <p:nvPr>
            <p:ph type="title"/>
          </p:nvPr>
        </p:nvSpPr>
        <p:spPr/>
        <p:txBody>
          <a:bodyPr/>
          <a:lstStyle/>
          <a:p>
            <a:endParaRPr lang="ru-RU"/>
          </a:p>
        </p:txBody>
      </p:sp>
      <p:pic>
        <p:nvPicPr>
          <p:cNvPr id="11266" name="Picture 2">
            <a:extLst>
              <a:ext uri="{FF2B5EF4-FFF2-40B4-BE49-F238E27FC236}">
                <a16:creationId xmlns:a16="http://schemas.microsoft.com/office/drawing/2014/main" id="{6B01508C-8526-482F-B50F-85AF6928229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004114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02477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0566C0F-7D98-4CBA-8DF4-1B8AC2CA81BC}"/>
              </a:ext>
            </a:extLst>
          </p:cNvPr>
          <p:cNvSpPr>
            <a:spLocks noGrp="1"/>
          </p:cNvSpPr>
          <p:nvPr>
            <p:ph type="title"/>
          </p:nvPr>
        </p:nvSpPr>
        <p:spPr/>
        <p:txBody>
          <a:bodyPr/>
          <a:lstStyle/>
          <a:p>
            <a:endParaRPr lang="ru-RU"/>
          </a:p>
        </p:txBody>
      </p:sp>
      <p:pic>
        <p:nvPicPr>
          <p:cNvPr id="12290" name="Picture 2">
            <a:extLst>
              <a:ext uri="{FF2B5EF4-FFF2-40B4-BE49-F238E27FC236}">
                <a16:creationId xmlns:a16="http://schemas.microsoft.com/office/drawing/2014/main" id="{ED93D97F-9F28-4DE8-B314-1C5E13E41408}"/>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025680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70919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52486EA-BCE3-4C59-9F28-97A477AF7FB7}"/>
              </a:ext>
            </a:extLst>
          </p:cNvPr>
          <p:cNvSpPr>
            <a:spLocks noGrp="1"/>
          </p:cNvSpPr>
          <p:nvPr>
            <p:ph type="title"/>
          </p:nvPr>
        </p:nvSpPr>
        <p:spPr/>
        <p:txBody>
          <a:bodyPr/>
          <a:lstStyle/>
          <a:p>
            <a:endParaRPr lang="ru-RU"/>
          </a:p>
        </p:txBody>
      </p:sp>
      <p:pic>
        <p:nvPicPr>
          <p:cNvPr id="13314" name="Picture 2">
            <a:extLst>
              <a:ext uri="{FF2B5EF4-FFF2-40B4-BE49-F238E27FC236}">
                <a16:creationId xmlns:a16="http://schemas.microsoft.com/office/drawing/2014/main" id="{8209A0E6-991B-4455-9E0A-B4994F33FB0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047246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19013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B388BF5-CBCD-4240-AF75-2491C108B65C}"/>
              </a:ext>
            </a:extLst>
          </p:cNvPr>
          <p:cNvSpPr>
            <a:spLocks noGrp="1"/>
          </p:cNvSpPr>
          <p:nvPr>
            <p:ph type="title"/>
          </p:nvPr>
        </p:nvSpPr>
        <p:spPr/>
        <p:txBody>
          <a:bodyPr/>
          <a:lstStyle/>
          <a:p>
            <a:endParaRPr lang="ru-RU"/>
          </a:p>
        </p:txBody>
      </p:sp>
      <p:pic>
        <p:nvPicPr>
          <p:cNvPr id="14338" name="Picture 2">
            <a:extLst>
              <a:ext uri="{FF2B5EF4-FFF2-40B4-BE49-F238E27FC236}">
                <a16:creationId xmlns:a16="http://schemas.microsoft.com/office/drawing/2014/main" id="{C68E5F58-9BAD-4699-85B2-4F366471646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976510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37265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0FE5C78-ADA5-4F62-B718-D1AA6A9D389B}"/>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id="{393AA2DE-C894-4034-8211-BF5AA1F705E3}"/>
              </a:ext>
            </a:extLst>
          </p:cNvPr>
          <p:cNvSpPr>
            <a:spLocks noGrp="1"/>
          </p:cNvSpPr>
          <p:nvPr>
            <p:ph idx="1"/>
          </p:nvPr>
        </p:nvSpPr>
        <p:spPr>
          <a:xfrm>
            <a:off x="0" y="0"/>
            <a:ext cx="10067026" cy="6857999"/>
          </a:xfrm>
        </p:spPr>
        <p:txBody>
          <a:bodyPr>
            <a:normAutofit/>
          </a:bodyPr>
          <a:lstStyle/>
          <a:p>
            <a:pPr marL="0" indent="0" algn="just">
              <a:buNone/>
            </a:pPr>
            <a:endParaRPr lang="ru-RU" sz="2200" b="0" i="0" dirty="0">
              <a:solidFill>
                <a:srgbClr val="666666"/>
              </a:solidFill>
              <a:effectLst/>
              <a:latin typeface="Arial" panose="020B0604020202020204" pitchFamily="34" charset="0"/>
            </a:endParaRPr>
          </a:p>
          <a:p>
            <a:pPr marL="0" indent="0" algn="just">
              <a:buNone/>
            </a:pPr>
            <a:r>
              <a:rPr lang="ru-RU" sz="2200" b="0" i="0" dirty="0">
                <a:solidFill>
                  <a:srgbClr val="666666"/>
                </a:solidFill>
                <a:effectLst/>
                <a:latin typeface="Arial" panose="020B0604020202020204" pitchFamily="34" charset="0"/>
              </a:rPr>
              <a:t>Составные части табачного дыма всасываются в кровь и через 2-3 минуты достигают клеток головного мозга. </a:t>
            </a:r>
          </a:p>
          <a:p>
            <a:pPr marL="0" indent="0" algn="just">
              <a:buNone/>
            </a:pPr>
            <a:r>
              <a:rPr lang="ru-RU" sz="2200" b="0" i="0" dirty="0">
                <a:solidFill>
                  <a:srgbClr val="666666"/>
                </a:solidFill>
                <a:effectLst/>
                <a:latin typeface="Arial" panose="020B0604020202020204" pitchFamily="34" charset="0"/>
              </a:rPr>
              <a:t>Ненадолго эти вещества повышают активность клеток мозга, это состояние воспринимается курильщиком как освежающий приток сил или своеобразное чувство успокоения. Однако это состояние скоро проходит, и, чтобы его снова ощутить, человек тянется за новой сигаретой. </a:t>
            </a:r>
          </a:p>
          <a:p>
            <a:pPr marL="0" indent="0" algn="just">
              <a:buNone/>
            </a:pPr>
            <a:r>
              <a:rPr lang="ru-RU" sz="2200" b="0" i="0" dirty="0">
                <a:solidFill>
                  <a:srgbClr val="666666"/>
                </a:solidFill>
                <a:effectLst/>
                <a:latin typeface="Arial" panose="020B0604020202020204" pitchFamily="34" charset="0"/>
              </a:rPr>
              <a:t>Постепенно никотин встраивается в процесс обмена веществ, и человеку его постоянно не хватает. Привыкание к табаку формируется от нескольких недель до 10 лет в зависимости от особенностей организма и интенсивности курения. </a:t>
            </a:r>
          </a:p>
          <a:p>
            <a:pPr marL="0" indent="0" algn="just">
              <a:buNone/>
            </a:pPr>
            <a:r>
              <a:rPr lang="ru-RU" sz="2200" b="0" i="0" dirty="0">
                <a:solidFill>
                  <a:srgbClr val="666666"/>
                </a:solidFill>
                <a:effectLst/>
                <a:latin typeface="Arial" panose="020B0604020202020204" pitchFamily="34" charset="0"/>
              </a:rPr>
              <a:t>Чаще всего </a:t>
            </a:r>
            <a:r>
              <a:rPr lang="ru-RU" sz="2200" b="0" i="0" dirty="0" err="1">
                <a:solidFill>
                  <a:srgbClr val="666666"/>
                </a:solidFill>
                <a:effectLst/>
                <a:latin typeface="Arial" panose="020B0604020202020204" pitchFamily="34" charset="0"/>
              </a:rPr>
              <a:t>табакозависимость</a:t>
            </a:r>
            <a:r>
              <a:rPr lang="ru-RU" sz="2200" b="0" i="0" dirty="0">
                <a:solidFill>
                  <a:srgbClr val="666666"/>
                </a:solidFill>
                <a:effectLst/>
                <a:latin typeface="Arial" panose="020B0604020202020204" pitchFamily="34" charset="0"/>
              </a:rPr>
              <a:t> устанавливается за год. </a:t>
            </a:r>
          </a:p>
          <a:p>
            <a:pPr marL="0" indent="0" algn="just">
              <a:buNone/>
            </a:pPr>
            <a:r>
              <a:rPr lang="ru-RU" sz="2200" b="0" i="0" dirty="0">
                <a:solidFill>
                  <a:srgbClr val="666666"/>
                </a:solidFill>
                <a:effectLst/>
                <a:latin typeface="Arial" panose="020B0604020202020204" pitchFamily="34" charset="0"/>
              </a:rPr>
              <a:t>У человека, привыкшего к курению, в случае резкого прекращения курения наблюдается абстинентный синдром (ломка), который выражается в головной боли, колебании артериального давления, болях в области сердца, желудка, могут наблюдаться кишечные расстройства, повышенная потливость, слабость, вялость, нервозность, подавленность.</a:t>
            </a:r>
          </a:p>
          <a:p>
            <a:pPr algn="just"/>
            <a:endParaRPr lang="ru-RU" sz="2000" b="0" i="0" dirty="0">
              <a:solidFill>
                <a:srgbClr val="666666"/>
              </a:solidFill>
              <a:effectLst/>
              <a:latin typeface="Arial" panose="020B0604020202020204" pitchFamily="34" charset="0"/>
            </a:endParaRPr>
          </a:p>
          <a:p>
            <a:endParaRPr lang="ru-RU" dirty="0"/>
          </a:p>
        </p:txBody>
      </p:sp>
    </p:spTree>
    <p:extLst>
      <p:ext uri="{BB962C8B-B14F-4D97-AF65-F5344CB8AC3E}">
        <p14:creationId xmlns:p14="http://schemas.microsoft.com/office/powerpoint/2010/main" val="19428132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1614AA0-07DE-442E-89F9-8C8C8FCE2572}"/>
              </a:ext>
            </a:extLst>
          </p:cNvPr>
          <p:cNvSpPr>
            <a:spLocks noGrp="1"/>
          </p:cNvSpPr>
          <p:nvPr>
            <p:ph type="title"/>
          </p:nvPr>
        </p:nvSpPr>
        <p:spPr/>
        <p:txBody>
          <a:bodyPr/>
          <a:lstStyle/>
          <a:p>
            <a:endParaRPr lang="ru-RU"/>
          </a:p>
        </p:txBody>
      </p:sp>
      <p:pic>
        <p:nvPicPr>
          <p:cNvPr id="15362" name="Picture 2">
            <a:extLst>
              <a:ext uri="{FF2B5EF4-FFF2-40B4-BE49-F238E27FC236}">
                <a16:creationId xmlns:a16="http://schemas.microsoft.com/office/drawing/2014/main" id="{A249E774-57A9-443A-B8C5-8BBCCA5F550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052422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02684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EF99391-0038-4954-AF52-CF82113AF9F9}"/>
              </a:ext>
            </a:extLst>
          </p:cNvPr>
          <p:cNvSpPr>
            <a:spLocks noGrp="1"/>
          </p:cNvSpPr>
          <p:nvPr>
            <p:ph type="title"/>
          </p:nvPr>
        </p:nvSpPr>
        <p:spPr/>
        <p:txBody>
          <a:bodyPr/>
          <a:lstStyle/>
          <a:p>
            <a:endParaRPr lang="ru-RU"/>
          </a:p>
        </p:txBody>
      </p:sp>
      <p:pic>
        <p:nvPicPr>
          <p:cNvPr id="16386" name="Picture 2">
            <a:extLst>
              <a:ext uri="{FF2B5EF4-FFF2-40B4-BE49-F238E27FC236}">
                <a16:creationId xmlns:a16="http://schemas.microsoft.com/office/drawing/2014/main" id="{9DC3C5DC-1757-4EE2-981A-0BE4175FB01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022230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72295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4768286-F7C8-4589-B8D8-9E9B5E104A3D}"/>
              </a:ext>
            </a:extLst>
          </p:cNvPr>
          <p:cNvSpPr>
            <a:spLocks noGrp="1"/>
          </p:cNvSpPr>
          <p:nvPr>
            <p:ph type="title"/>
          </p:nvPr>
        </p:nvSpPr>
        <p:spPr/>
        <p:txBody>
          <a:bodyPr/>
          <a:lstStyle/>
          <a:p>
            <a:endParaRPr lang="ru-RU" dirty="0"/>
          </a:p>
        </p:txBody>
      </p:sp>
      <p:sp>
        <p:nvSpPr>
          <p:cNvPr id="3" name="Объект 2">
            <a:extLst>
              <a:ext uri="{FF2B5EF4-FFF2-40B4-BE49-F238E27FC236}">
                <a16:creationId xmlns:a16="http://schemas.microsoft.com/office/drawing/2014/main" id="{81E2EEB9-6407-43C4-9D85-B0D5A69FA401}"/>
              </a:ext>
            </a:extLst>
          </p:cNvPr>
          <p:cNvSpPr>
            <a:spLocks noGrp="1"/>
          </p:cNvSpPr>
          <p:nvPr>
            <p:ph idx="1"/>
          </p:nvPr>
        </p:nvSpPr>
        <p:spPr>
          <a:xfrm>
            <a:off x="155275" y="1759789"/>
            <a:ext cx="9790982" cy="4281574"/>
          </a:xfrm>
        </p:spPr>
        <p:txBody>
          <a:bodyPr>
            <a:normAutofit/>
          </a:bodyPr>
          <a:lstStyle/>
          <a:p>
            <a:pPr marL="0" indent="0" algn="just">
              <a:buNone/>
            </a:pPr>
            <a:r>
              <a:rPr lang="ru-RU" sz="2400" b="0" i="0" dirty="0">
                <a:solidFill>
                  <a:srgbClr val="666666"/>
                </a:solidFill>
                <a:effectLst/>
                <a:latin typeface="Arial" panose="020B0604020202020204" pitchFamily="34" charset="0"/>
              </a:rPr>
              <a:t>Перед вами легкие здорового человека и легкие курильщика, умершего от рака, они </a:t>
            </a:r>
            <a:r>
              <a:rPr lang="ru-RU" sz="2400" b="0" i="0" dirty="0" err="1">
                <a:solidFill>
                  <a:srgbClr val="666666"/>
                </a:solidFill>
                <a:effectLst/>
                <a:latin typeface="Arial" panose="020B0604020202020204" pitchFamily="34" charset="0"/>
              </a:rPr>
              <a:t>пепельно</a:t>
            </a:r>
            <a:r>
              <a:rPr lang="ru-RU" sz="2400" b="0" i="0" dirty="0">
                <a:solidFill>
                  <a:srgbClr val="666666"/>
                </a:solidFill>
                <a:effectLst/>
                <a:latin typeface="Arial" panose="020B0604020202020204" pitchFamily="34" charset="0"/>
              </a:rPr>
              <a:t> – серые, а местами как бы обуглившиеся, с вкраплениями настоящего угля. </a:t>
            </a:r>
          </a:p>
          <a:p>
            <a:pPr marL="0" indent="0" algn="just">
              <a:buNone/>
            </a:pPr>
            <a:r>
              <a:rPr lang="ru-RU" sz="2400" b="0" i="0" dirty="0">
                <a:solidFill>
                  <a:srgbClr val="666666"/>
                </a:solidFill>
                <a:effectLst/>
                <a:latin typeface="Arial" panose="020B0604020202020204" pitchFamily="34" charset="0"/>
              </a:rPr>
              <a:t>В медицине известен случай, когда при вскрытии трупа скальпель заскрежетал о камень, оказалось, что в легких курильщика скопилось 1,5 кг угля. </a:t>
            </a:r>
          </a:p>
          <a:p>
            <a:pPr marL="0" indent="0" algn="just">
              <a:buNone/>
            </a:pPr>
            <a:r>
              <a:rPr lang="ru-RU" sz="2400" b="0" i="0" dirty="0">
                <a:solidFill>
                  <a:srgbClr val="666666"/>
                </a:solidFill>
                <a:effectLst/>
                <a:latin typeface="Arial" panose="020B0604020202020204" pitchFamily="34" charset="0"/>
              </a:rPr>
              <a:t>Курил этот человек 25 лет и умер от рака легких.</a:t>
            </a:r>
            <a:endParaRPr lang="ru-RU" sz="2400" dirty="0"/>
          </a:p>
        </p:txBody>
      </p:sp>
    </p:spTree>
    <p:extLst>
      <p:ext uri="{BB962C8B-B14F-4D97-AF65-F5344CB8AC3E}">
        <p14:creationId xmlns:p14="http://schemas.microsoft.com/office/powerpoint/2010/main" val="7314367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8810D1F-E1BA-4922-B0DB-1F9CDC4523E5}"/>
              </a:ext>
            </a:extLst>
          </p:cNvPr>
          <p:cNvSpPr>
            <a:spLocks noGrp="1"/>
          </p:cNvSpPr>
          <p:nvPr>
            <p:ph type="title"/>
          </p:nvPr>
        </p:nvSpPr>
        <p:spPr/>
        <p:txBody>
          <a:bodyPr/>
          <a:lstStyle/>
          <a:p>
            <a:endParaRPr lang="ru-RU"/>
          </a:p>
        </p:txBody>
      </p:sp>
      <p:pic>
        <p:nvPicPr>
          <p:cNvPr id="17410" name="Picture 2">
            <a:extLst>
              <a:ext uri="{FF2B5EF4-FFF2-40B4-BE49-F238E27FC236}">
                <a16:creationId xmlns:a16="http://schemas.microsoft.com/office/drawing/2014/main" id="{F03B1533-FFBC-43F6-876B-838A32F8954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987724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81523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CFF1287-B8D8-4EC8-86A3-78079960FE5C}"/>
              </a:ext>
            </a:extLst>
          </p:cNvPr>
          <p:cNvSpPr>
            <a:spLocks noGrp="1"/>
          </p:cNvSpPr>
          <p:nvPr>
            <p:ph type="title"/>
          </p:nvPr>
        </p:nvSpPr>
        <p:spPr/>
        <p:txBody>
          <a:bodyPr/>
          <a:lstStyle/>
          <a:p>
            <a:endParaRPr lang="ru-RU"/>
          </a:p>
        </p:txBody>
      </p:sp>
      <p:pic>
        <p:nvPicPr>
          <p:cNvPr id="18434" name="Picture 2">
            <a:extLst>
              <a:ext uri="{FF2B5EF4-FFF2-40B4-BE49-F238E27FC236}">
                <a16:creationId xmlns:a16="http://schemas.microsoft.com/office/drawing/2014/main" id="{7BE510F1-FAE2-4FFA-B396-D89E28C2399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986861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23331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CFC87ED-C500-40AE-9222-3C6AC3FDCC7A}"/>
              </a:ext>
            </a:extLst>
          </p:cNvPr>
          <p:cNvSpPr>
            <a:spLocks noGrp="1"/>
          </p:cNvSpPr>
          <p:nvPr>
            <p:ph type="title"/>
          </p:nvPr>
        </p:nvSpPr>
        <p:spPr/>
        <p:txBody>
          <a:bodyPr/>
          <a:lstStyle/>
          <a:p>
            <a:endParaRPr lang="ru-RU"/>
          </a:p>
        </p:txBody>
      </p:sp>
      <p:pic>
        <p:nvPicPr>
          <p:cNvPr id="19458" name="Picture 2">
            <a:extLst>
              <a:ext uri="{FF2B5EF4-FFF2-40B4-BE49-F238E27FC236}">
                <a16:creationId xmlns:a16="http://schemas.microsoft.com/office/drawing/2014/main" id="{9A766D89-3944-4045-91BB-267AFA74149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0239555" cy="685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21002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59B5464-2ADB-4F4B-8479-72DF38021E9A}"/>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id="{E644592F-22EA-4028-BB05-B27E5C5B1442}"/>
              </a:ext>
            </a:extLst>
          </p:cNvPr>
          <p:cNvSpPr>
            <a:spLocks noGrp="1"/>
          </p:cNvSpPr>
          <p:nvPr>
            <p:ph idx="1"/>
          </p:nvPr>
        </p:nvSpPr>
        <p:spPr>
          <a:xfrm>
            <a:off x="327805" y="2160589"/>
            <a:ext cx="9842738" cy="3880773"/>
          </a:xfrm>
        </p:spPr>
        <p:txBody>
          <a:bodyPr>
            <a:normAutofit/>
          </a:bodyPr>
          <a:lstStyle/>
          <a:p>
            <a:pPr marL="0" indent="0" algn="just">
              <a:buNone/>
            </a:pPr>
            <a:r>
              <a:rPr lang="ru-RU" sz="2400" b="0" i="0" dirty="0">
                <a:solidFill>
                  <a:srgbClr val="666666"/>
                </a:solidFill>
                <a:effectLst/>
                <a:latin typeface="Arial" panose="020B0604020202020204" pitchFamily="34" charset="0"/>
              </a:rPr>
              <a:t>Некоторые ученные полагают, что к 2021 году от болезней, вызванных курением табака, умрут 8,5 млн. жителей нашей планеты. </a:t>
            </a:r>
          </a:p>
          <a:p>
            <a:pPr marL="0" indent="0" algn="just">
              <a:buNone/>
            </a:pPr>
            <a:r>
              <a:rPr lang="ru-RU" sz="2400" b="0" i="0" dirty="0">
                <a:solidFill>
                  <a:srgbClr val="666666"/>
                </a:solidFill>
                <a:effectLst/>
                <a:latin typeface="Arial" panose="020B0604020202020204" pitchFamily="34" charset="0"/>
              </a:rPr>
              <a:t>Каждая выкуренная сигарета сокращает жизнь на 15 мин. Каждые 13 секунд умирает человек от заболевания, связанного с курением. </a:t>
            </a:r>
          </a:p>
          <a:p>
            <a:pPr marL="0" indent="0" algn="just">
              <a:buNone/>
            </a:pPr>
            <a:r>
              <a:rPr lang="ru-RU" sz="2400" b="0" i="0" dirty="0">
                <a:solidFill>
                  <a:srgbClr val="666666"/>
                </a:solidFill>
                <a:effectLst/>
                <a:latin typeface="Arial" panose="020B0604020202020204" pitchFamily="34" charset="0"/>
              </a:rPr>
              <a:t>Каждый год от курения умирают 2,5 млн. человек.</a:t>
            </a:r>
            <a:endParaRPr lang="ru-RU" sz="2400" dirty="0"/>
          </a:p>
        </p:txBody>
      </p:sp>
    </p:spTree>
    <p:extLst>
      <p:ext uri="{BB962C8B-B14F-4D97-AF65-F5344CB8AC3E}">
        <p14:creationId xmlns:p14="http://schemas.microsoft.com/office/powerpoint/2010/main" val="26684714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6986E33-6382-4FB7-9B17-AFD43653E72C}"/>
              </a:ext>
            </a:extLst>
          </p:cNvPr>
          <p:cNvSpPr>
            <a:spLocks noGrp="1"/>
          </p:cNvSpPr>
          <p:nvPr>
            <p:ph type="title"/>
          </p:nvPr>
        </p:nvSpPr>
        <p:spPr/>
        <p:txBody>
          <a:bodyPr/>
          <a:lstStyle/>
          <a:p>
            <a:endParaRPr lang="ru-RU"/>
          </a:p>
        </p:txBody>
      </p:sp>
      <p:pic>
        <p:nvPicPr>
          <p:cNvPr id="20482" name="Picture 2">
            <a:extLst>
              <a:ext uri="{FF2B5EF4-FFF2-40B4-BE49-F238E27FC236}">
                <a16:creationId xmlns:a16="http://schemas.microsoft.com/office/drawing/2014/main" id="{7DADB808-36E8-4F60-98EA-B23F00C0845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024818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97854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A59416E-FF8C-4DA9-913C-263758AAC00A}"/>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id="{0B7DCEE2-40EF-47F3-87B5-C018240A61EF}"/>
              </a:ext>
            </a:extLst>
          </p:cNvPr>
          <p:cNvSpPr>
            <a:spLocks noGrp="1"/>
          </p:cNvSpPr>
          <p:nvPr>
            <p:ph idx="1"/>
          </p:nvPr>
        </p:nvSpPr>
        <p:spPr/>
        <p:txBody>
          <a:bodyPr>
            <a:normAutofit/>
          </a:bodyPr>
          <a:lstStyle/>
          <a:p>
            <a:pPr marL="0" indent="0">
              <a:buNone/>
            </a:pPr>
            <a:r>
              <a:rPr lang="ru-RU" sz="2400" b="0" i="0" dirty="0">
                <a:solidFill>
                  <a:srgbClr val="666666"/>
                </a:solidFill>
                <a:effectLst/>
                <a:latin typeface="Arial" panose="020B0604020202020204" pitchFamily="34" charset="0"/>
              </a:rPr>
              <a:t>Исследователи показали, что если человек курит в день: от 1 до 9 сигарет, то он сокращает свою жизнь ( в среднем) на 5 лет; </a:t>
            </a:r>
          </a:p>
          <a:p>
            <a:pPr marL="0" indent="0">
              <a:buNone/>
            </a:pPr>
            <a:r>
              <a:rPr lang="ru-RU" sz="2400" b="0" i="0" dirty="0">
                <a:solidFill>
                  <a:srgbClr val="666666"/>
                </a:solidFill>
                <a:effectLst/>
                <a:latin typeface="Arial" panose="020B0604020202020204" pitchFamily="34" charset="0"/>
              </a:rPr>
              <a:t>от 10 до 19 сигарет – на 6 лет;</a:t>
            </a:r>
          </a:p>
          <a:p>
            <a:pPr marL="0" indent="0">
              <a:buNone/>
            </a:pPr>
            <a:r>
              <a:rPr lang="ru-RU" sz="2400" b="0" i="0" dirty="0">
                <a:solidFill>
                  <a:srgbClr val="666666"/>
                </a:solidFill>
                <a:effectLst/>
                <a:latin typeface="Arial" panose="020B0604020202020204" pitchFamily="34" charset="0"/>
              </a:rPr>
              <a:t>от 20 до 39 сигарет – на 7 лет.</a:t>
            </a:r>
            <a:endParaRPr lang="ru-RU" sz="2400" dirty="0"/>
          </a:p>
        </p:txBody>
      </p:sp>
    </p:spTree>
    <p:extLst>
      <p:ext uri="{BB962C8B-B14F-4D97-AF65-F5344CB8AC3E}">
        <p14:creationId xmlns:p14="http://schemas.microsoft.com/office/powerpoint/2010/main" val="34926860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C6C6E82-1788-4BB3-BA48-711BD43C2CE9}"/>
              </a:ext>
            </a:extLst>
          </p:cNvPr>
          <p:cNvSpPr>
            <a:spLocks noGrp="1"/>
          </p:cNvSpPr>
          <p:nvPr>
            <p:ph type="title"/>
          </p:nvPr>
        </p:nvSpPr>
        <p:spPr/>
        <p:txBody>
          <a:bodyPr/>
          <a:lstStyle/>
          <a:p>
            <a:endParaRPr lang="ru-RU"/>
          </a:p>
        </p:txBody>
      </p:sp>
      <p:pic>
        <p:nvPicPr>
          <p:cNvPr id="21506" name="Picture 2">
            <a:extLst>
              <a:ext uri="{FF2B5EF4-FFF2-40B4-BE49-F238E27FC236}">
                <a16:creationId xmlns:a16="http://schemas.microsoft.com/office/drawing/2014/main" id="{DC917FB1-0343-4810-ABBB-39DE5FA768C6}"/>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019642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80229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427B38B-A659-4B09-B521-066FB1B3869A}"/>
              </a:ext>
            </a:extLst>
          </p:cNvPr>
          <p:cNvSpPr>
            <a:spLocks noGrp="1"/>
          </p:cNvSpPr>
          <p:nvPr>
            <p:ph type="title"/>
          </p:nvPr>
        </p:nvSpPr>
        <p:spPr/>
        <p:txBody>
          <a:bodyPr/>
          <a:lstStyle/>
          <a:p>
            <a:endParaRPr lang="ru-RU"/>
          </a:p>
        </p:txBody>
      </p:sp>
      <p:pic>
        <p:nvPicPr>
          <p:cNvPr id="22530" name="Picture 2">
            <a:extLst>
              <a:ext uri="{FF2B5EF4-FFF2-40B4-BE49-F238E27FC236}">
                <a16:creationId xmlns:a16="http://schemas.microsoft.com/office/drawing/2014/main" id="{839349F2-F4F6-4A30-B4DD-B8C27A968FE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002389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18310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5A30905-C74D-45F5-820C-103CB6EED784}"/>
              </a:ext>
            </a:extLst>
          </p:cNvPr>
          <p:cNvSpPr>
            <a:spLocks noGrp="1"/>
          </p:cNvSpPr>
          <p:nvPr>
            <p:ph type="title"/>
          </p:nvPr>
        </p:nvSpPr>
        <p:spPr>
          <a:xfrm>
            <a:off x="677334" y="0"/>
            <a:ext cx="8596668" cy="715992"/>
          </a:xfrm>
        </p:spPr>
        <p:txBody>
          <a:bodyPr/>
          <a:lstStyle/>
          <a:p>
            <a:pPr algn="ctr"/>
            <a:r>
              <a:rPr lang="ru-RU" dirty="0">
                <a:solidFill>
                  <a:srgbClr val="666666"/>
                </a:solidFill>
                <a:latin typeface="Arial" panose="020B0604020202020204" pitchFamily="34" charset="0"/>
              </a:rPr>
              <a:t>«</a:t>
            </a:r>
            <a:r>
              <a:rPr lang="ru-RU" dirty="0" err="1">
                <a:solidFill>
                  <a:srgbClr val="666666"/>
                </a:solidFill>
                <a:latin typeface="Arial" panose="020B0604020202020204" pitchFamily="34" charset="0"/>
              </a:rPr>
              <a:t>Пассивый</a:t>
            </a:r>
            <a:r>
              <a:rPr lang="ru-RU" dirty="0">
                <a:solidFill>
                  <a:srgbClr val="666666"/>
                </a:solidFill>
                <a:latin typeface="Arial" panose="020B0604020202020204" pitchFamily="34" charset="0"/>
              </a:rPr>
              <a:t> курильщик» - кто это? </a:t>
            </a:r>
            <a:endParaRPr lang="ru-RU" dirty="0"/>
          </a:p>
        </p:txBody>
      </p:sp>
      <p:sp>
        <p:nvSpPr>
          <p:cNvPr id="3" name="Объект 2">
            <a:extLst>
              <a:ext uri="{FF2B5EF4-FFF2-40B4-BE49-F238E27FC236}">
                <a16:creationId xmlns:a16="http://schemas.microsoft.com/office/drawing/2014/main" id="{E20C24AD-7AE3-4325-BA9F-ACC9F61B4916}"/>
              </a:ext>
            </a:extLst>
          </p:cNvPr>
          <p:cNvSpPr>
            <a:spLocks noGrp="1"/>
          </p:cNvSpPr>
          <p:nvPr>
            <p:ph idx="1"/>
          </p:nvPr>
        </p:nvSpPr>
        <p:spPr>
          <a:xfrm>
            <a:off x="-1" y="638355"/>
            <a:ext cx="10325820" cy="6159260"/>
          </a:xfrm>
        </p:spPr>
        <p:txBody>
          <a:bodyPr>
            <a:normAutofit fontScale="40000" lnSpcReduction="20000"/>
          </a:bodyPr>
          <a:lstStyle/>
          <a:p>
            <a:pPr algn="just"/>
            <a:r>
              <a:rPr lang="ru-RU" sz="5000" b="0" i="0" dirty="0">
                <a:solidFill>
                  <a:srgbClr val="666666"/>
                </a:solidFill>
                <a:effectLst/>
                <a:latin typeface="Arial" panose="020B0604020202020204" pitchFamily="34" charset="0"/>
              </a:rPr>
              <a:t>«Пассивное курение» - это вдыхание дыма от курящих</a:t>
            </a:r>
          </a:p>
          <a:p>
            <a:pPr algn="just"/>
            <a:r>
              <a:rPr lang="ru-RU" sz="5000" b="0" i="0" dirty="0">
                <a:solidFill>
                  <a:srgbClr val="666666"/>
                </a:solidFill>
                <a:effectLst/>
                <a:latin typeface="Arial" panose="020B0604020202020204" pitchFamily="34" charset="0"/>
              </a:rPr>
              <a:t>«Пассивный курильщик», который в течение 1 часа находится в помещение с активными курильщиками, вдыхает такую дозу дыма, которая равносильна тому, если бы человек выкурил сигарету сам.</a:t>
            </a:r>
          </a:p>
          <a:p>
            <a:pPr algn="just"/>
            <a:r>
              <a:rPr lang="ru-RU" sz="5000" b="0" i="0" dirty="0">
                <a:solidFill>
                  <a:srgbClr val="666666"/>
                </a:solidFill>
                <a:effectLst/>
                <a:latin typeface="Arial" panose="020B0604020202020204" pitchFamily="34" charset="0"/>
              </a:rPr>
              <a:t>Крайне опасно курить в помещении, где находится маленький ребенок или будущая мать</a:t>
            </a:r>
          </a:p>
          <a:p>
            <a:pPr algn="just"/>
            <a:r>
              <a:rPr lang="ru-RU" sz="5000" b="0" i="0" dirty="0">
                <a:solidFill>
                  <a:srgbClr val="666666"/>
                </a:solidFill>
                <a:effectLst/>
                <a:latin typeface="Arial" panose="020B0604020202020204" pitchFamily="34" charset="0"/>
              </a:rPr>
              <a:t>ТАБАЧНЫЙ ДЫМ задерживает солнечные ультрафиолетовые лучи, которые важны для растущего ребенка, влияет на обмен веществ, ухудшает усвояемость сахара и разрушает витамин С, необходимый ребенку в период роста</a:t>
            </a:r>
          </a:p>
          <a:p>
            <a:pPr algn="just"/>
            <a:r>
              <a:rPr lang="ru-RU" sz="5000" b="0" i="0" dirty="0">
                <a:solidFill>
                  <a:srgbClr val="666666"/>
                </a:solidFill>
                <a:effectLst/>
                <a:latin typeface="Arial" panose="020B0604020202020204" pitchFamily="34" charset="0"/>
              </a:rPr>
              <a:t>При анализе дыма от сгорания сигареты (побочный дым) установлено, что в нем, по сравнению с основным дымом, поглощаемым курильщиком: в 5 раз больше угарного газа в 3 раза больше смол и никотина в 3 раза больше бензпирена в 10 раз больше аммиака Например, никотин при курении: 20% остается в организме курящего, 25% разрушается при сгорании, 5% остается в окурке, 50% - уходит в воздух. 1 час в накуренном помещении равен 1 сигарете . Если ребенок живет в квартире, где один из членов семьи выкуривает 1-2 пачки сигарет, то у ребенка обнаруживается в моче количество никотина, соответствующее 2-3 сигаретам .</a:t>
            </a:r>
          </a:p>
          <a:p>
            <a:pPr algn="just"/>
            <a:r>
              <a:rPr lang="ru-RU" sz="5000" b="0" i="0" dirty="0">
                <a:solidFill>
                  <a:srgbClr val="666666"/>
                </a:solidFill>
                <a:effectLst/>
                <a:latin typeface="Arial" panose="020B0604020202020204" pitchFamily="34" charset="0"/>
              </a:rPr>
              <a:t>Более 40% населения Земли курит; в год от курения умирает 2500000 человек, то есть каждые 13 секунд; активное курение сокращает жизнь на 8-10 лет, каждая сигарета - на 8-15 минут; за год курильщики выбрасывают в атмосферу 1642720 тонн ядовитых веществ.</a:t>
            </a:r>
          </a:p>
          <a:p>
            <a:endParaRPr lang="ru-RU" dirty="0"/>
          </a:p>
        </p:txBody>
      </p:sp>
    </p:spTree>
    <p:extLst>
      <p:ext uri="{BB962C8B-B14F-4D97-AF65-F5344CB8AC3E}">
        <p14:creationId xmlns:p14="http://schemas.microsoft.com/office/powerpoint/2010/main" val="18175702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973E1C3-B50A-48A3-8769-7CA742446BB7}"/>
              </a:ext>
            </a:extLst>
          </p:cNvPr>
          <p:cNvSpPr>
            <a:spLocks noGrp="1"/>
          </p:cNvSpPr>
          <p:nvPr>
            <p:ph type="title"/>
          </p:nvPr>
        </p:nvSpPr>
        <p:spPr/>
        <p:txBody>
          <a:bodyPr/>
          <a:lstStyle/>
          <a:p>
            <a:endParaRPr lang="ru-RU"/>
          </a:p>
        </p:txBody>
      </p:sp>
      <p:pic>
        <p:nvPicPr>
          <p:cNvPr id="23554" name="Picture 2">
            <a:extLst>
              <a:ext uri="{FF2B5EF4-FFF2-40B4-BE49-F238E27FC236}">
                <a16:creationId xmlns:a16="http://schemas.microsoft.com/office/drawing/2014/main" id="{9FD1A702-A5B7-4C50-AC16-83ECF97C330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015329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52386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6988C38-A32C-4EB2-BF07-4A1FEBCFE8A6}"/>
              </a:ext>
            </a:extLst>
          </p:cNvPr>
          <p:cNvSpPr>
            <a:spLocks noGrp="1"/>
          </p:cNvSpPr>
          <p:nvPr>
            <p:ph type="title"/>
          </p:nvPr>
        </p:nvSpPr>
        <p:spPr/>
        <p:txBody>
          <a:bodyPr/>
          <a:lstStyle/>
          <a:p>
            <a:endParaRPr lang="ru-RU"/>
          </a:p>
        </p:txBody>
      </p:sp>
      <p:pic>
        <p:nvPicPr>
          <p:cNvPr id="24578" name="Picture 2">
            <a:extLst>
              <a:ext uri="{FF2B5EF4-FFF2-40B4-BE49-F238E27FC236}">
                <a16:creationId xmlns:a16="http://schemas.microsoft.com/office/drawing/2014/main" id="{31F3540D-5461-41AC-AF72-E8E1D44464B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020504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10534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762477E-75D2-4363-805A-F5C0319B53B7}"/>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id="{3DE23AAC-EF8A-4DF2-8D99-5BF83F0EC76C}"/>
              </a:ext>
            </a:extLst>
          </p:cNvPr>
          <p:cNvSpPr>
            <a:spLocks noGrp="1"/>
          </p:cNvSpPr>
          <p:nvPr>
            <p:ph idx="1"/>
          </p:nvPr>
        </p:nvSpPr>
        <p:spPr>
          <a:xfrm>
            <a:off x="677334" y="2160589"/>
            <a:ext cx="9130900" cy="3880773"/>
          </a:xfrm>
        </p:spPr>
        <p:txBody>
          <a:bodyPr>
            <a:normAutofit/>
          </a:bodyPr>
          <a:lstStyle/>
          <a:p>
            <a:pPr marL="0" indent="0" algn="just">
              <a:buNone/>
            </a:pPr>
            <a:r>
              <a:rPr lang="ru-RU" sz="2400" b="0" i="0" dirty="0">
                <a:solidFill>
                  <a:srgbClr val="666666"/>
                </a:solidFill>
                <a:effectLst/>
                <a:latin typeface="Arial" panose="020B0604020202020204" pitchFamily="34" charset="0"/>
              </a:rPr>
              <a:t>Литературный герой Фауст, из одноименного произведения И. Гете, назвал курение «забавой для дураков». </a:t>
            </a:r>
          </a:p>
          <a:p>
            <a:pPr marL="0" indent="0" algn="just">
              <a:buNone/>
            </a:pPr>
            <a:r>
              <a:rPr lang="ru-RU" sz="2400" b="0" i="0" dirty="0">
                <a:solidFill>
                  <a:srgbClr val="666666"/>
                </a:solidFill>
                <a:effectLst/>
                <a:latin typeface="Arial" panose="020B0604020202020204" pitchFamily="34" charset="0"/>
              </a:rPr>
              <a:t>В Италии табак в 16 веке был объявлен «забавой дьявола». </a:t>
            </a:r>
          </a:p>
          <a:p>
            <a:pPr marL="0" indent="0" algn="just">
              <a:buNone/>
            </a:pPr>
            <a:r>
              <a:rPr lang="ru-RU" sz="2400" b="0" i="0" dirty="0">
                <a:solidFill>
                  <a:srgbClr val="666666"/>
                </a:solidFill>
                <a:effectLst/>
                <a:latin typeface="Arial" panose="020B0604020202020204" pitchFamily="34" charset="0"/>
              </a:rPr>
              <a:t>При царе Алексее Михайловиче за курение секли кнутом, рвали ноздри и ссылали в ссылку.</a:t>
            </a:r>
            <a:endParaRPr lang="ru-RU" sz="2400" dirty="0"/>
          </a:p>
        </p:txBody>
      </p:sp>
    </p:spTree>
    <p:extLst>
      <p:ext uri="{BB962C8B-B14F-4D97-AF65-F5344CB8AC3E}">
        <p14:creationId xmlns:p14="http://schemas.microsoft.com/office/powerpoint/2010/main" val="2712817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FB3E533-FE13-4BEA-965F-E08E7E8D2455}"/>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id="{35F16CA9-0378-4330-8EA2-1E715B91C9ED}"/>
              </a:ext>
            </a:extLst>
          </p:cNvPr>
          <p:cNvSpPr>
            <a:spLocks noGrp="1"/>
          </p:cNvSpPr>
          <p:nvPr>
            <p:ph idx="1"/>
          </p:nvPr>
        </p:nvSpPr>
        <p:spPr>
          <a:xfrm>
            <a:off x="345057" y="1406106"/>
            <a:ext cx="9549441" cy="5080957"/>
          </a:xfrm>
        </p:spPr>
        <p:txBody>
          <a:bodyPr>
            <a:normAutofit/>
          </a:bodyPr>
          <a:lstStyle/>
          <a:p>
            <a:pPr marL="0" indent="0">
              <a:buNone/>
            </a:pPr>
            <a:r>
              <a:rPr lang="ru-RU" sz="2400" b="0" i="0" dirty="0">
                <a:solidFill>
                  <a:srgbClr val="666666"/>
                </a:solidFill>
                <a:effectLst/>
                <a:latin typeface="Arial" panose="020B0604020202020204" pitchFamily="34" charset="0"/>
              </a:rPr>
              <a:t>«Табак приносит вред телу, разрушает разум, отупляет целые нации» (О. де Бальзак) </a:t>
            </a:r>
          </a:p>
          <a:p>
            <a:pPr marL="0" indent="0">
              <a:buNone/>
            </a:pPr>
            <a:r>
              <a:rPr lang="ru-RU" sz="2400" b="0" i="0" dirty="0">
                <a:solidFill>
                  <a:srgbClr val="666666"/>
                </a:solidFill>
                <a:effectLst/>
                <a:latin typeface="Arial" panose="020B0604020202020204" pitchFamily="34" charset="0"/>
              </a:rPr>
              <a:t>Курильщики значительно подрывают свое здоровье и сокращают себе жизнь.</a:t>
            </a:r>
          </a:p>
          <a:p>
            <a:pPr marL="0" indent="0">
              <a:buNone/>
            </a:pPr>
            <a:r>
              <a:rPr lang="ru-RU" sz="2400" b="0" i="0" dirty="0">
                <a:solidFill>
                  <a:srgbClr val="666666"/>
                </a:solidFill>
                <a:effectLst/>
                <a:latin typeface="Arial" panose="020B0604020202020204" pitchFamily="34" charset="0"/>
              </a:rPr>
              <a:t>Каждая сигарета сокращает жизнь на 8-15 минут. </a:t>
            </a:r>
          </a:p>
          <a:p>
            <a:pPr marL="0" indent="0">
              <a:buNone/>
            </a:pPr>
            <a:r>
              <a:rPr lang="ru-RU" sz="2400" b="0" i="0" dirty="0">
                <a:solidFill>
                  <a:srgbClr val="666666"/>
                </a:solidFill>
                <a:effectLst/>
                <a:latin typeface="Arial" panose="020B0604020202020204" pitchFamily="34" charset="0"/>
              </a:rPr>
              <a:t>У курильщиков в 2-3 раза чаще бывают сердечно-сосудистые заболевания, в 15-30 раз чаще - рак легких, в 13 раз чаще - стенокардия, в 12 - инфаркт миокарда, в 10 - язва желудка. </a:t>
            </a:r>
          </a:p>
          <a:p>
            <a:pPr marL="0" indent="0">
              <a:buNone/>
            </a:pPr>
            <a:r>
              <a:rPr lang="ru-RU" sz="2400" b="0" i="0" dirty="0">
                <a:solidFill>
                  <a:srgbClr val="666666"/>
                </a:solidFill>
                <a:effectLst/>
                <a:latin typeface="Arial" panose="020B0604020202020204" pitchFamily="34" charset="0"/>
              </a:rPr>
              <a:t>Курильщики чаще страдают ОРЗ, бронхитами, астмами, у них нарушаются зрение и слух. Часто развивается рак губы, гортани, голосовых связок, пищевода.</a:t>
            </a:r>
            <a:endParaRPr lang="ru-RU" sz="2400" dirty="0"/>
          </a:p>
        </p:txBody>
      </p:sp>
    </p:spTree>
    <p:extLst>
      <p:ext uri="{BB962C8B-B14F-4D97-AF65-F5344CB8AC3E}">
        <p14:creationId xmlns:p14="http://schemas.microsoft.com/office/powerpoint/2010/main" val="7116758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17B7CEA-FD01-49F6-94C2-D66127A91DBD}"/>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id="{DA77A580-6448-4A66-9A57-1A5466B5A5CC}"/>
              </a:ext>
            </a:extLst>
          </p:cNvPr>
          <p:cNvSpPr>
            <a:spLocks noGrp="1"/>
          </p:cNvSpPr>
          <p:nvPr>
            <p:ph idx="1"/>
          </p:nvPr>
        </p:nvSpPr>
        <p:spPr>
          <a:xfrm>
            <a:off x="677334" y="2070340"/>
            <a:ext cx="8596668" cy="3971022"/>
          </a:xfrm>
        </p:spPr>
        <p:txBody>
          <a:bodyPr>
            <a:normAutofit/>
          </a:bodyPr>
          <a:lstStyle/>
          <a:p>
            <a:pPr marL="0" indent="0" algn="just">
              <a:buNone/>
            </a:pPr>
            <a:r>
              <a:rPr lang="ru-RU" sz="2800" b="0" i="0" dirty="0">
                <a:solidFill>
                  <a:srgbClr val="666666"/>
                </a:solidFill>
                <a:effectLst/>
                <a:latin typeface="Arial" panose="020B0604020202020204" pitchFamily="34" charset="0"/>
              </a:rPr>
              <a:t>Всемирный день отказа от курения - 20 ноября (последний четверг Ноября) </a:t>
            </a:r>
          </a:p>
          <a:p>
            <a:pPr marL="0" indent="0" algn="just">
              <a:buNone/>
            </a:pPr>
            <a:r>
              <a:rPr lang="ru-RU" sz="2800" b="0" i="0" dirty="0">
                <a:solidFill>
                  <a:srgbClr val="666666"/>
                </a:solidFill>
                <a:effectLst/>
                <a:latin typeface="Arial" panose="020B0604020202020204" pitchFamily="34" charset="0"/>
              </a:rPr>
              <a:t>Всемирный день отказа от курения начался в 1976 году. </a:t>
            </a:r>
          </a:p>
          <a:p>
            <a:pPr marL="0" indent="0" algn="just">
              <a:buNone/>
            </a:pPr>
            <a:r>
              <a:rPr lang="ru-RU" sz="2800" b="0" i="0" dirty="0">
                <a:solidFill>
                  <a:srgbClr val="666666"/>
                </a:solidFill>
                <a:effectLst/>
                <a:latin typeface="Arial" panose="020B0604020202020204" pitchFamily="34" charset="0"/>
              </a:rPr>
              <a:t>Этот день появился благодаря Американскому Обществу по борьбе с Раком</a:t>
            </a:r>
            <a:endParaRPr lang="ru-RU" sz="2800" dirty="0"/>
          </a:p>
        </p:txBody>
      </p:sp>
    </p:spTree>
    <p:extLst>
      <p:ext uri="{BB962C8B-B14F-4D97-AF65-F5344CB8AC3E}">
        <p14:creationId xmlns:p14="http://schemas.microsoft.com/office/powerpoint/2010/main" val="372783539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3B63AC1-DFE7-46D2-BC17-D691BA3C3DE2}"/>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id="{1BE7318B-002B-46EF-B35A-54EA22527B7A}"/>
              </a:ext>
            </a:extLst>
          </p:cNvPr>
          <p:cNvSpPr>
            <a:spLocks noGrp="1"/>
          </p:cNvSpPr>
          <p:nvPr>
            <p:ph idx="1"/>
          </p:nvPr>
        </p:nvSpPr>
        <p:spPr>
          <a:xfrm>
            <a:off x="772225" y="2035835"/>
            <a:ext cx="8596668" cy="4563374"/>
          </a:xfrm>
        </p:spPr>
        <p:txBody>
          <a:bodyPr>
            <a:normAutofit/>
          </a:bodyPr>
          <a:lstStyle/>
          <a:p>
            <a:pPr marL="0" indent="0" algn="just">
              <a:buNone/>
            </a:pPr>
            <a:r>
              <a:rPr lang="ru-RU" sz="2400" b="0" i="0" dirty="0">
                <a:solidFill>
                  <a:srgbClr val="666666"/>
                </a:solidFill>
                <a:effectLst/>
                <a:latin typeface="Arial" panose="020B0604020202020204" pitchFamily="34" charset="0"/>
              </a:rPr>
              <a:t>Не так уж бестолково наше молодое поколение, как ругают его придирчивые предки. </a:t>
            </a:r>
          </a:p>
          <a:p>
            <a:pPr marL="0" indent="0" algn="just">
              <a:buNone/>
            </a:pPr>
            <a:r>
              <a:rPr lang="ru-RU" sz="2400" b="0" i="0" dirty="0">
                <a:solidFill>
                  <a:srgbClr val="666666"/>
                </a:solidFill>
                <a:effectLst/>
                <a:latin typeface="Arial" panose="020B0604020202020204" pitchFamily="34" charset="0"/>
              </a:rPr>
              <a:t>С 1998 года процент курящих подростков </a:t>
            </a:r>
          </a:p>
          <a:p>
            <a:pPr marL="0" indent="0" algn="just">
              <a:buNone/>
            </a:pPr>
            <a:r>
              <a:rPr lang="ru-RU" sz="2400" b="0" i="0" dirty="0">
                <a:solidFill>
                  <a:srgbClr val="666666"/>
                </a:solidFill>
                <a:effectLst/>
                <a:latin typeface="Arial" panose="020B0604020202020204" pitchFamily="34" charset="0"/>
              </a:rPr>
              <a:t>в возрасте 12-14 лет снизился с 10% до 4% , </a:t>
            </a:r>
          </a:p>
          <a:p>
            <a:pPr marL="0" indent="0" algn="just">
              <a:buNone/>
            </a:pPr>
            <a:r>
              <a:rPr lang="ru-RU" sz="2400" b="0" i="0" dirty="0">
                <a:solidFill>
                  <a:srgbClr val="666666"/>
                </a:solidFill>
                <a:effectLst/>
                <a:latin typeface="Arial" panose="020B0604020202020204" pitchFamily="34" charset="0"/>
              </a:rPr>
              <a:t>а в возрасте 15-17 лет - с 21% до 11%. </a:t>
            </a:r>
          </a:p>
          <a:p>
            <a:pPr marL="0" indent="0" algn="just">
              <a:buNone/>
            </a:pPr>
            <a:r>
              <a:rPr lang="ru-RU" sz="2400" b="0" i="0" dirty="0">
                <a:solidFill>
                  <a:srgbClr val="666666"/>
                </a:solidFill>
                <a:effectLst/>
                <a:latin typeface="Arial" panose="020B0604020202020204" pitchFamily="34" charset="0"/>
              </a:rPr>
              <a:t>В целом подростки стали меньше курить на 5% , но снижение произошло в основном, не за счёт тех, кто бросил курить, а за счёт тех, кто не приобщился.</a:t>
            </a:r>
          </a:p>
          <a:p>
            <a:pPr marL="0" indent="0">
              <a:buNone/>
            </a:pPr>
            <a:endParaRPr lang="ru-RU" dirty="0"/>
          </a:p>
        </p:txBody>
      </p:sp>
    </p:spTree>
    <p:extLst>
      <p:ext uri="{BB962C8B-B14F-4D97-AF65-F5344CB8AC3E}">
        <p14:creationId xmlns:p14="http://schemas.microsoft.com/office/powerpoint/2010/main" val="273809761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C6BB7F1-1DF2-47B9-B59E-8DB13AF69E84}"/>
              </a:ext>
            </a:extLst>
          </p:cNvPr>
          <p:cNvSpPr>
            <a:spLocks noGrp="1"/>
          </p:cNvSpPr>
          <p:nvPr>
            <p:ph type="title"/>
          </p:nvPr>
        </p:nvSpPr>
        <p:spPr/>
        <p:txBody>
          <a:bodyPr/>
          <a:lstStyle/>
          <a:p>
            <a:endParaRPr lang="ru-RU"/>
          </a:p>
        </p:txBody>
      </p:sp>
      <p:pic>
        <p:nvPicPr>
          <p:cNvPr id="26626" name="Picture 2">
            <a:extLst>
              <a:ext uri="{FF2B5EF4-FFF2-40B4-BE49-F238E27FC236}">
                <a16:creationId xmlns:a16="http://schemas.microsoft.com/office/drawing/2014/main" id="{5EF47C7B-58A4-463C-9363-FBF0692FA1A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979960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702946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2BFF6E2-6993-4F54-913C-0C6F43F65EE6}"/>
              </a:ext>
            </a:extLst>
          </p:cNvPr>
          <p:cNvSpPr>
            <a:spLocks noGrp="1"/>
          </p:cNvSpPr>
          <p:nvPr>
            <p:ph type="title"/>
          </p:nvPr>
        </p:nvSpPr>
        <p:spPr/>
        <p:txBody>
          <a:bodyPr/>
          <a:lstStyle/>
          <a:p>
            <a:endParaRPr lang="ru-RU"/>
          </a:p>
        </p:txBody>
      </p:sp>
      <p:pic>
        <p:nvPicPr>
          <p:cNvPr id="27650" name="Picture 2">
            <a:extLst>
              <a:ext uri="{FF2B5EF4-FFF2-40B4-BE49-F238E27FC236}">
                <a16:creationId xmlns:a16="http://schemas.microsoft.com/office/drawing/2014/main" id="{8F91CD4F-2299-437D-A4CB-AE245166661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004114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8673601"/>
      </p:ext>
    </p:extLst>
  </p:cSld>
  <p:clrMapOvr>
    <a:masterClrMapping/>
  </p:clrMapOvr>
</p:sld>
</file>

<file path=ppt/theme/theme1.xml><?xml version="1.0" encoding="utf-8"?>
<a:theme xmlns:a="http://schemas.openxmlformats.org/drawingml/2006/main" name="Аспект">
  <a:themeElements>
    <a:clrScheme name="Аспект">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Аспект">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61</TotalTime>
  <Words>1318</Words>
  <Application>Microsoft Office PowerPoint</Application>
  <PresentationFormat>Широкоэкранный</PresentationFormat>
  <Paragraphs>55</Paragraphs>
  <Slides>41</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41</vt:i4>
      </vt:variant>
    </vt:vector>
  </HeadingPairs>
  <TitlesOfParts>
    <vt:vector size="45" baseType="lpstr">
      <vt:lpstr>Arial</vt:lpstr>
      <vt:lpstr>Trebuchet MS</vt:lpstr>
      <vt:lpstr>Wingdings 3</vt:lpstr>
      <vt:lpstr>Аспект</vt:lpstr>
      <vt:lpstr>О вреде табакокурения</vt:lpstr>
      <vt:lpstr>Презентация PowerPoint</vt:lpstr>
      <vt:lpstr>Nicotiana tabacum</vt:lpstr>
      <vt:lpstr>Немного о растении ТАБАК</vt:lpstr>
      <vt:lpstr>Презентация PowerPoint</vt:lpstr>
      <vt:lpstr>Презентация PowerPoint</vt:lpstr>
      <vt:lpstr>Немного истории</vt:lpstr>
      <vt:lpstr>Презентация PowerPoint</vt:lpstr>
      <vt:lpstr>Презентация PowerPoint</vt:lpstr>
      <vt:lpstr>Презентация PowerPoint</vt:lpstr>
      <vt:lpstr>Немного истории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«Пассивый курильщик» - кто это?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User</cp:lastModifiedBy>
  <cp:revision>44</cp:revision>
  <dcterms:created xsi:type="dcterms:W3CDTF">2021-08-19T11:59:23Z</dcterms:created>
  <dcterms:modified xsi:type="dcterms:W3CDTF">2021-09-07T10:49:37Z</dcterms:modified>
</cp:coreProperties>
</file>